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notesSlides/notesSlide2.xml" ContentType="application/vnd.openxmlformats-officedocument.presentationml.notesSlide+xml"/>
  <Override PartName="/customXml/itemProps1.xml" ContentType="application/vnd.openxmlformats-officedocument.customXmlProperties+xml"/>
  <Override PartName="/ppt/slides/slide4.xml" ContentType="application/vnd.openxmlformats-officedocument.presentationml.slide+xml"/>
  <Override PartName="/ppt/slides/slide18.xml" ContentType="application/vnd.openxmlformats-officedocument.presentationml.slide+xml"/>
  <Override PartName="/ppt/slides/slide36.xml" ContentType="application/vnd.openxmlformats-officedocument.presentationml.slide+xml"/>
  <Override PartName="/ppt/slideLayouts/slideLayout6.xml" ContentType="application/vnd.openxmlformats-officedocument.presentationml.slideLayout+xml"/>
  <Override PartName="/ppt/notesSlides/notesSlide38.xml" ContentType="application/vnd.openxmlformats-officedocument.presentationml.notesSlide+xml"/>
  <Override PartName="/ppt/notesSlides/notesSlide49.xml" ContentType="application/vnd.openxmlformats-officedocument.presentationml.notesSlide+xml"/>
  <Override PartName="/ppt/slides/slide25.xml" ContentType="application/vnd.openxmlformats-officedocument.presentationml.slide+xml"/>
  <Override PartName="/ppt/slides/slide4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notesSlides/notesSlide27.xml" ContentType="application/vnd.openxmlformats-officedocument.presentationml.notesSlide+xml"/>
  <Override PartName="/ppt/notesSlides/notesSlide45.xml" ContentType="application/vnd.openxmlformats-officedocument.presentationml.notesSlide+xml"/>
  <Default Extension="xml" ContentType="application/xml"/>
  <Override PartName="/ppt/slides/slide14.xml" ContentType="application/vnd.openxmlformats-officedocument.presentationml.slide+xml"/>
  <Override PartName="/ppt/slides/slide32.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notesSlides/notesSlide16.xml" ContentType="application/vnd.openxmlformats-officedocument.presentationml.notesSlide+xml"/>
  <Override PartName="/ppt/notesSlides/notesSlide34.xml" ContentType="application/vnd.openxmlformats-officedocument.presentationml.notesSlide+xml"/>
  <Override PartName="/ppt/slides/slide1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notesSlides/notesSlide23.xml" ContentType="application/vnd.openxmlformats-officedocument.presentationml.notesSlide+xml"/>
  <Override PartName="/ppt/notesSlides/notesSlide41.xml" ContentType="application/vnd.openxmlformats-officedocument.presentationml.notesSlide+xml"/>
  <Override PartName="/docProps/custom.xml" ContentType="application/vnd.openxmlformats-officedocument.custom-properties+xml"/>
  <Override PartName="/ppt/notesSlides/notesSlide12.xml" ContentType="application/vnd.openxmlformats-officedocument.presentationml.notesSlide+xml"/>
  <Override PartName="/ppt/notesSlides/notesSlide30.xml" ContentType="application/vnd.openxmlformats-officedocument.presentationml.notesSlide+xml"/>
  <Override PartName="/ppt/diagrams/layout1.xml" ContentType="application/vnd.openxmlformats-officedocument.drawingml.diagramLayout+xml"/>
  <Override PartName="/ppt/notesSlides/notesSlide7.xml" ContentType="application/vnd.openxmlformats-officedocument.presentationml.notesSlide+xml"/>
  <Override PartName="/ppt/slides/slide9.xml" ContentType="application/vnd.openxmlformats-officedocument.presentationml.slide+xml"/>
  <Override PartName="/ppt/viewProps.xml" ContentType="application/vnd.openxmlformats-officedocument.presentationml.viewProps+xml"/>
  <Override PartName="/customXml/itemProps2.xml" ContentType="application/vnd.openxmlformats-officedocument.customXmlProperties+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Override PartName="/ppt/notesSlides/notesSlide3.xml" ContentType="application/vnd.openxmlformats-officedocument.presentationml.notesSlide+xml"/>
  <Default Extension="bin" ContentType="application/vnd.openxmlformats-officedocument.oleObject"/>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notesSlides/notesSlide39.xml" ContentType="application/vnd.openxmlformats-officedocument.presentationml.notesSlide+xml"/>
  <Override PartName="/ppt/notesSlides/notesSlide48.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Layouts/slideLayout3.xml" ContentType="application/vnd.openxmlformats-officedocument.presentationml.slideLayout+xml"/>
  <Override PartName="/ppt/diagrams/quickStyle1.xml" ContentType="application/vnd.openxmlformats-officedocument.drawingml.diagramStyle+xml"/>
  <Default Extension="jpeg" ContentType="image/jpeg"/>
  <Override PartName="/ppt/notesSlides/notesSlide17.xml" ContentType="application/vnd.openxmlformats-officedocument.presentationml.notesSlide+xml"/>
  <Override PartName="/ppt/notesSlides/notesSlide28.xml" ContentType="application/vnd.openxmlformats-officedocument.presentationml.notesSlide+xml"/>
  <Override PartName="/ppt/notesSlides/notesSlide37.xml" ContentType="application/vnd.openxmlformats-officedocument.presentationml.notesSlide+xml"/>
  <Override PartName="/ppt/notesSlides/notesSlide46.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Layouts/slideLayout1.xml" ContentType="application/vnd.openxmlformats-officedocument.presentationml.slideLayout+xml"/>
  <Override PartName="/ppt/notesSlides/notesSlide15.xml" ContentType="application/vnd.openxmlformats-officedocument.presentationml.notesSlide+xml"/>
  <Override PartName="/ppt/notesSlides/notesSlide24.xml" ContentType="application/vnd.openxmlformats-officedocument.presentationml.notesSlide+xml"/>
  <Override PartName="/ppt/notesSlides/notesSlide26.xml" ContentType="application/vnd.openxmlformats-officedocument.presentationml.notesSlide+xml"/>
  <Override PartName="/ppt/notesSlides/notesSlide35.xml" ContentType="application/vnd.openxmlformats-officedocument.presentationml.notesSlide+xml"/>
  <Override PartName="/ppt/notesSlides/notesSlide44.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Override PartName="/ppt/notesSlides/notesSlide22.xml" ContentType="application/vnd.openxmlformats-officedocument.presentationml.notesSlide+xml"/>
  <Override PartName="/ppt/notesSlides/notesSlide33.xml" ContentType="application/vnd.openxmlformats-officedocument.presentationml.notesSlide+xml"/>
  <Override PartName="/ppt/notesSlides/notesSlide42.xml" ContentType="application/vnd.openxmlformats-officedocument.presentationml.notesSlide+xml"/>
  <Default Extension="wdp" ContentType="image/vnd.ms-photo"/>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11.xml" ContentType="application/vnd.openxmlformats-officedocument.presentationml.notesSlide+xml"/>
  <Default Extension="vml" ContentType="application/vnd.openxmlformats-officedocument.vmlDrawing"/>
  <Override PartName="/ppt/notesSlides/notesSlide20.xml" ContentType="application/vnd.openxmlformats-officedocument.presentationml.notesSlide+xml"/>
  <Override PartName="/ppt/notesSlides/notesSlide31.xml" ContentType="application/vnd.openxmlformats-officedocument.presentationml.notesSlide+xml"/>
  <Override PartName="/ppt/notesSlides/notesSlide40.xml" ContentType="application/vnd.openxmlformats-officedocument.presentationml.notesSlide+xml"/>
  <Override PartName="/ppt/notesSlides/notesSlide6.xml" ContentType="application/vnd.openxmlformats-officedocument.presentationml.notesSlide+xml"/>
  <Override PartName="/ppt/slides/slide8.xml" ContentType="application/vnd.openxmlformats-officedocument.presentationml.slide+xml"/>
  <Override PartName="/ppt/slides/slide49.xml" ContentType="application/vnd.openxmlformats-officedocument.presentationml.slide+xml"/>
  <Override PartName="/ppt/handoutMasters/handoutMaster1.xml" ContentType="application/vnd.openxmlformats-officedocument.presentationml.handoutMaster+xml"/>
  <Override PartName="/ppt/diagrams/data1.xml" ContentType="application/vnd.openxmlformats-officedocument.drawingml.diagramData+xml"/>
  <Override PartName="/ppt/notesSlides/notesSlide4.xml" ContentType="application/vnd.openxmlformats-officedocument.presentationml.notesSlide+xml"/>
  <Override PartName="/docProps/core.xml" ContentType="application/vnd.openxmlformats-package.core-properties+xml"/>
  <Override PartName="/customXml/itemProps3.xml" ContentType="application/vnd.openxmlformats-officedocument.customXmlProperties+xml"/>
  <Override PartName="/ppt/slides/slide6.xml" ContentType="application/vnd.openxmlformats-officedocument.presentationml.slide+xml"/>
  <Override PartName="/ppt/slides/slide38.xml" ContentType="application/vnd.openxmlformats-officedocument.presentationml.slide+xml"/>
  <Override PartName="/ppt/slideLayouts/slideLayout8.xml" ContentType="application/vnd.openxmlformats-officedocument.presentationml.slideLayout+xml"/>
  <Override PartName="/ppt/diagrams/colors1.xml" ContentType="application/vnd.openxmlformats-officedocument.drawingml.diagramColors+xml"/>
  <Override PartName="/ppt/slideMasters/slideMaster1.xml" ContentType="application/vnd.openxmlformats-officedocument.presentationml.slideMaster+xml"/>
  <Override PartName="/ppt/slides/slide27.xml" ContentType="application/vnd.openxmlformats-officedocument.presentationml.slide+xml"/>
  <Override PartName="/ppt/slides/slide45.xml" ContentType="application/vnd.openxmlformats-officedocument.presentationml.slide+xml"/>
  <Override PartName="/ppt/slideLayouts/slideLayout4.xml" ContentType="application/vnd.openxmlformats-officedocument.presentationml.slideLayout+xml"/>
  <Override PartName="/ppt/theme/theme3.xml" ContentType="application/vnd.openxmlformats-officedocument.theme+xml"/>
  <Override PartName="/ppt/notesSlides/notesSlide29.xml" ContentType="application/vnd.openxmlformats-officedocument.presentationml.notesSlide+xml"/>
  <Override PartName="/ppt/notesSlides/notesSlide47.xml" ContentType="application/vnd.openxmlformats-officedocument.presentationml.notesSlide+xml"/>
  <Override PartName="/ppt/slides/slide2.xml" ContentType="application/vnd.openxmlformats-officedocument.presentationml.slide+xml"/>
  <Override PartName="/ppt/slides/slide16.xml" ContentType="application/vnd.openxmlformats-officedocument.presentationml.slide+xml"/>
  <Override PartName="/ppt/slides/slide34.xml" ContentType="application/vnd.openxmlformats-officedocument.presentationml.slide+xml"/>
  <Default Extension="wmf" ContentType="image/x-wmf"/>
  <Override PartName="/ppt/notesSlides/notesSlide18.xml" ContentType="application/vnd.openxmlformats-officedocument.presentationml.notesSlide+xml"/>
  <Override PartName="/ppt/notesSlides/notesSlide36.xml" ContentType="application/vnd.openxmlformats-officedocument.presentationml.notesSlide+xml"/>
  <Default Extension="rels" ContentType="application/vnd.openxmlformats-package.relationships+xml"/>
  <Override PartName="/ppt/slides/slide23.xml" ContentType="application/vnd.openxmlformats-officedocument.presentationml.slide+xml"/>
  <Override PartName="/ppt/slides/slide41.xml" ContentType="application/vnd.openxmlformats-officedocument.presentationml.slide+xml"/>
  <Override PartName="/ppt/notesSlides/notesSlide25.xml" ContentType="application/vnd.openxmlformats-officedocument.presentationml.notesSlide+xml"/>
  <Override PartName="/ppt/notesSlides/notesSlide43.xml" ContentType="application/vnd.openxmlformats-officedocument.presentationml.notesSlide+xml"/>
  <Override PartName="/ppt/slides/slide12.xml" ContentType="application/vnd.openxmlformats-officedocument.presentationml.slide+xml"/>
  <Override PartName="/ppt/slides/slide30.xml" ContentType="application/vnd.openxmlformats-officedocument.presentationml.slide+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ppt/notesSlides/notesSlide32.xml" ContentType="application/vnd.openxmlformats-officedocument.presentationml.notesSlide+xml"/>
  <Override PartName="/ppt/notesSlides/notesSlide9.xml" ContentType="application/vnd.openxmlformats-officedocument.presentationml.notesSlide+xml"/>
  <Override PartName="/ppt/notesSlides/notesSlide21.xml" ContentType="application/vnd.openxmlformats-officedocument.presentationml.notesSlide+xml"/>
  <Override PartName="/ppt/notesSlides/notesSlide50.xml" ContentType="application/vnd.openxmlformats-officedocument.presentationml.notesSlide+xml"/>
  <Override PartName="/ppt/notesSlides/notesSlide10.xml" ContentType="application/vnd.openxmlformats-officedocument.presentationml.notesSlide+xml"/>
  <Override PartName="/ppt/slides/slide7.xml" ContentType="application/vnd.openxmlformats-officedocument.presentationml.slide+xml"/>
  <Override PartName="/ppt/slideLayouts/slideLayout9.xml" ContentType="application/vnd.openxmlformats-officedocument.presentationml.slideLayout+xml"/>
  <Override PartName="/ppt/notesSlides/notesSlide5.xml" ContentType="application/vnd.openxmlformats-officedocument.presentationml.notesSlide+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4"/>
  </p:sldMasterIdLst>
  <p:notesMasterIdLst>
    <p:notesMasterId r:id="rId55"/>
  </p:notesMasterIdLst>
  <p:handoutMasterIdLst>
    <p:handoutMasterId r:id="rId56"/>
  </p:handoutMasterIdLst>
  <p:sldIdLst>
    <p:sldId id="256" r:id="rId5"/>
    <p:sldId id="257" r:id="rId6"/>
    <p:sldId id="281" r:id="rId7"/>
    <p:sldId id="282" r:id="rId8"/>
    <p:sldId id="270" r:id="rId9"/>
    <p:sldId id="271" r:id="rId10"/>
    <p:sldId id="272" r:id="rId11"/>
    <p:sldId id="273" r:id="rId12"/>
    <p:sldId id="274" r:id="rId13"/>
    <p:sldId id="275" r:id="rId14"/>
    <p:sldId id="277" r:id="rId15"/>
    <p:sldId id="280" r:id="rId16"/>
    <p:sldId id="278" r:id="rId17"/>
    <p:sldId id="279" r:id="rId18"/>
    <p:sldId id="283" r:id="rId19"/>
    <p:sldId id="284" r:id="rId20"/>
    <p:sldId id="285" r:id="rId21"/>
    <p:sldId id="286" r:id="rId22"/>
    <p:sldId id="287" r:id="rId23"/>
    <p:sldId id="288" r:id="rId24"/>
    <p:sldId id="289" r:id="rId25"/>
    <p:sldId id="290" r:id="rId26"/>
    <p:sldId id="291" r:id="rId27"/>
    <p:sldId id="292" r:id="rId28"/>
    <p:sldId id="293" r:id="rId29"/>
    <p:sldId id="295" r:id="rId30"/>
    <p:sldId id="294" r:id="rId31"/>
    <p:sldId id="296" r:id="rId32"/>
    <p:sldId id="297" r:id="rId33"/>
    <p:sldId id="298" r:id="rId34"/>
    <p:sldId id="299" r:id="rId35"/>
    <p:sldId id="300" r:id="rId36"/>
    <p:sldId id="301" r:id="rId37"/>
    <p:sldId id="302" r:id="rId38"/>
    <p:sldId id="303" r:id="rId39"/>
    <p:sldId id="304" r:id="rId40"/>
    <p:sldId id="305" r:id="rId41"/>
    <p:sldId id="306" r:id="rId42"/>
    <p:sldId id="307" r:id="rId43"/>
    <p:sldId id="308" r:id="rId44"/>
    <p:sldId id="309" r:id="rId45"/>
    <p:sldId id="310" r:id="rId46"/>
    <p:sldId id="311" r:id="rId47"/>
    <p:sldId id="312" r:id="rId48"/>
    <p:sldId id="313" r:id="rId49"/>
    <p:sldId id="315" r:id="rId50"/>
    <p:sldId id="314" r:id="rId51"/>
    <p:sldId id="316" r:id="rId52"/>
    <p:sldId id="317" r:id="rId53"/>
    <p:sldId id="268" r:id="rId54"/>
  </p:sldIdLst>
  <p:sldSz cx="12192000" cy="6858000"/>
  <p:notesSz cx="6858000" cy="9144000"/>
  <p:defaultTextStyle>
    <a:defPPr rtl="0">
      <a:defRPr lang="el-G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xmlns=""/>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xmlns="">
          <a:srgbClr val="FF0000"/>
        </p14:laserClr>
      </p:ext>
      <p:ext uri="{2FDB2607-1784-4EEB-B798-7EB5836EED8A}">
        <p14:showMediaCtrls xmlns:p14="http://schemas.microsoft.com/office/powerpoint/2010/main" xmlns="" val="1"/>
      </p:ext>
    </p:extLst>
  </p:showPr>
  <p:extLst>
    <p:ext uri="{E76CE94A-603C-4142-B9EB-6D1370010A27}">
      <p14:discardImageEditData xmlns:p14="http://schemas.microsoft.com/office/powerpoint/2010/main" xmlns="" val="0"/>
    </p:ext>
    <p:ext uri="{D31A062A-798A-4329-ABDD-BBA856620510}">
      <p14:defaultImageDpi xmlns:p14="http://schemas.microsoft.com/office/powerpoint/2010/main" xmlns=""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5969" autoAdjust="0"/>
    <p:restoredTop sz="95356" autoAdjust="0"/>
  </p:normalViewPr>
  <p:slideViewPr>
    <p:cSldViewPr snapToGrid="0" showGuides="1">
      <p:cViewPr>
        <p:scale>
          <a:sx n="70" d="100"/>
          <a:sy n="70" d="100"/>
        </p:scale>
        <p:origin x="-24" y="30"/>
      </p:cViewPr>
      <p:guideLst>
        <p:guide orient="horz" pos="2160"/>
        <p:guide pos="3840"/>
      </p:guideLst>
    </p:cSldViewPr>
  </p:slideViewPr>
  <p:notesTextViewPr>
    <p:cViewPr>
      <p:scale>
        <a:sx n="1" d="1"/>
        <a:sy n="1" d="1"/>
      </p:scale>
      <p:origin x="0" y="0"/>
    </p:cViewPr>
  </p:notesTextViewPr>
  <p:notesViewPr>
    <p:cSldViewPr snapToGrid="0" showGuides="1">
      <p:cViewPr varScale="1">
        <p:scale>
          <a:sx n="72" d="100"/>
          <a:sy n="72" d="100"/>
        </p:scale>
        <p:origin x="4146" y="66"/>
      </p:cViewPr>
      <p:guideLst/>
    </p:cSldViewPr>
  </p:notesViewPr>
  <p:gridSpacing cx="73736200" cy="7373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slide" Target="slides/slide38.xml"/><Relationship Id="rId47" Type="http://schemas.openxmlformats.org/officeDocument/2006/relationships/slide" Target="slides/slide43.xml"/><Relationship Id="rId50" Type="http://schemas.openxmlformats.org/officeDocument/2006/relationships/slide" Target="slides/slide46.xml"/><Relationship Id="rId55"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41" Type="http://schemas.openxmlformats.org/officeDocument/2006/relationships/slide" Target="slides/slide37.xml"/><Relationship Id="rId54" Type="http://schemas.openxmlformats.org/officeDocument/2006/relationships/slide" Target="slides/slide50.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viewProps" Target="viewProps.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presProps" Target="pres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handoutMaster" Target="handoutMasters/handoutMaster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00C18FBF-3FF5-4C16-97CF-AF03740D7AB6}" type="doc">
      <dgm:prSet loTypeId="urn:microsoft.com/office/officeart/2005/8/layout/hList9" loCatId="list" qsTypeId="urn:microsoft.com/office/officeart/2005/8/quickstyle/simple4" qsCatId="simple" csTypeId="urn:microsoft.com/office/officeart/2005/8/colors/accent1_2" csCatId="accent1" phldr="1"/>
      <dgm:spPr/>
      <dgm:t>
        <a:bodyPr rtlCol="0"/>
        <a:lstStyle/>
        <a:p>
          <a:pPr rtl="0"/>
          <a:endParaRPr lang="en-US"/>
        </a:p>
      </dgm:t>
    </dgm:pt>
    <dgm:pt modelId="{B4F1B46E-22B2-4721-950C-8704487586DC}">
      <dgm:prSet phldrT="[Text]"/>
      <dgm:spPr/>
      <dgm:t>
        <a:bodyPr rtlCol="0"/>
        <a:lstStyle/>
        <a:p>
          <a:pPr rtl="0"/>
          <a:r>
            <a:rPr lang="el-GR" noProof="0" dirty="0" smtClean="0"/>
            <a:t>1</a:t>
          </a:r>
          <a:r>
            <a:rPr lang="el-GR" baseline="30000" noProof="0" dirty="0" smtClean="0"/>
            <a:t>ο</a:t>
          </a:r>
          <a:r>
            <a:rPr lang="el-GR" noProof="0" dirty="0" smtClean="0"/>
            <a:t> Κεφάλαιο</a:t>
          </a:r>
          <a:endParaRPr lang="el-GR" noProof="0" dirty="0"/>
        </a:p>
      </dgm:t>
      <dgm:extLst>
        <a:ext uri="{E40237B7-FDA0-4F09-8148-C483321AD2D9}">
          <dgm14:cNvPr xmlns:dgm14="http://schemas.microsoft.com/office/drawing/2010/diagram" xmlns="" id="0" name="" title="Step 1 title"/>
        </a:ext>
      </dgm:extLst>
    </dgm:pt>
    <dgm:pt modelId="{E8A66543-CC4D-4785-A93E-5B125E09F826}" type="parTrans" cxnId="{2C8317B2-2EBB-4589-86EA-C77B3B6E81AA}">
      <dgm:prSet/>
      <dgm:spPr/>
      <dgm:t>
        <a:bodyPr rtlCol="0"/>
        <a:lstStyle/>
        <a:p>
          <a:pPr rtl="0"/>
          <a:endParaRPr lang="en-US"/>
        </a:p>
      </dgm:t>
    </dgm:pt>
    <dgm:pt modelId="{A7E2530A-34E2-4E9F-BC78-8920BA140C41}" type="sibTrans" cxnId="{2C8317B2-2EBB-4589-86EA-C77B3B6E81AA}">
      <dgm:prSet/>
      <dgm:spPr/>
      <dgm:t>
        <a:bodyPr rtlCol="0"/>
        <a:lstStyle/>
        <a:p>
          <a:pPr rtl="0"/>
          <a:endParaRPr lang="en-US"/>
        </a:p>
      </dgm:t>
    </dgm:pt>
    <dgm:pt modelId="{9D72CDD3-5859-43DB-BD75-0C3C30E3DE62}">
      <dgm:prSet phldrT="[Text]"/>
      <dgm:spPr/>
      <dgm:t>
        <a:bodyPr rtlCol="0"/>
        <a:lstStyle/>
        <a:p>
          <a:pPr rtl="0"/>
          <a:r>
            <a:rPr lang="el-GR" dirty="0" smtClean="0"/>
            <a:t>Τι είναι ψηφιακή εικόνα</a:t>
          </a:r>
          <a:endParaRPr lang="el-GR" noProof="0" dirty="0"/>
        </a:p>
      </dgm:t>
      <dgm:extLst>
        <a:ext uri="{E40237B7-FDA0-4F09-8148-C483321AD2D9}">
          <dgm14:cNvPr xmlns:dgm14="http://schemas.microsoft.com/office/drawing/2010/diagram" xmlns="" id="0" name="" title="Step 1 - first task description"/>
        </a:ext>
      </dgm:extLst>
    </dgm:pt>
    <dgm:pt modelId="{1D5B1F83-33A7-4298-BC11-2B1252AFAEA5}" type="parTrans" cxnId="{DDB5AD9A-40B0-48EF-AF2C-8CCDA330F7FE}">
      <dgm:prSet/>
      <dgm:spPr/>
      <dgm:t>
        <a:bodyPr rtlCol="0"/>
        <a:lstStyle/>
        <a:p>
          <a:pPr rtl="0"/>
          <a:endParaRPr lang="en-US"/>
        </a:p>
      </dgm:t>
    </dgm:pt>
    <dgm:pt modelId="{15E25BD4-1EBF-43C2-8885-DBF66B8429E1}" type="sibTrans" cxnId="{DDB5AD9A-40B0-48EF-AF2C-8CCDA330F7FE}">
      <dgm:prSet/>
      <dgm:spPr/>
      <dgm:t>
        <a:bodyPr rtlCol="0"/>
        <a:lstStyle/>
        <a:p>
          <a:pPr rtl="0"/>
          <a:endParaRPr lang="en-US"/>
        </a:p>
      </dgm:t>
    </dgm:pt>
    <dgm:pt modelId="{F9D46839-CD06-4669-AAE4-4D1E9AFEDA78}">
      <dgm:prSet phldrT="[Text]"/>
      <dgm:spPr/>
      <dgm:t>
        <a:bodyPr rtlCol="0"/>
        <a:lstStyle/>
        <a:p>
          <a:pPr rtl="0"/>
          <a:r>
            <a:rPr lang="el-GR" dirty="0" smtClean="0"/>
            <a:t>Τύποι και  χαρακτηριστικά</a:t>
          </a:r>
          <a:endParaRPr lang="el-GR" noProof="0" dirty="0"/>
        </a:p>
      </dgm:t>
      <dgm:extLst>
        <a:ext uri="{E40237B7-FDA0-4F09-8148-C483321AD2D9}">
          <dgm14:cNvPr xmlns:dgm14="http://schemas.microsoft.com/office/drawing/2010/diagram" xmlns="" id="0" name="" title="Step 1 - second task description"/>
        </a:ext>
      </dgm:extLst>
    </dgm:pt>
    <dgm:pt modelId="{B6B535D8-00AB-4FA1-AAEC-92498ABC6F4C}" type="parTrans" cxnId="{AD25A8A0-4628-40E2-8C9E-64E6AD4D4D91}">
      <dgm:prSet/>
      <dgm:spPr/>
      <dgm:t>
        <a:bodyPr rtlCol="0"/>
        <a:lstStyle/>
        <a:p>
          <a:pPr rtl="0"/>
          <a:endParaRPr lang="en-US"/>
        </a:p>
      </dgm:t>
    </dgm:pt>
    <dgm:pt modelId="{6497F199-DC2A-41F9-A449-D395E6BC4900}" type="sibTrans" cxnId="{AD25A8A0-4628-40E2-8C9E-64E6AD4D4D91}">
      <dgm:prSet/>
      <dgm:spPr/>
      <dgm:t>
        <a:bodyPr rtlCol="0"/>
        <a:lstStyle/>
        <a:p>
          <a:pPr rtl="0"/>
          <a:endParaRPr lang="en-US"/>
        </a:p>
      </dgm:t>
    </dgm:pt>
    <dgm:pt modelId="{7CB6360B-4022-4E96-922B-A12DE0E2A39F}">
      <dgm:prSet phldrT="[Text]"/>
      <dgm:spPr/>
      <dgm:t>
        <a:bodyPr rtlCol="0"/>
        <a:lstStyle/>
        <a:p>
          <a:pPr rtl="0"/>
          <a:r>
            <a:rPr lang="el-GR" noProof="0" dirty="0" smtClean="0"/>
            <a:t>Βασικές έννοιες</a:t>
          </a:r>
          <a:endParaRPr lang="el-GR" noProof="0" dirty="0"/>
        </a:p>
      </dgm:t>
      <dgm:extLst>
        <a:ext uri="{E40237B7-FDA0-4F09-8148-C483321AD2D9}">
          <dgm14:cNvPr xmlns:dgm14="http://schemas.microsoft.com/office/drawing/2010/diagram" xmlns="" id="0" name="" title="Step 1 - third task description"/>
        </a:ext>
      </dgm:extLst>
    </dgm:pt>
    <dgm:pt modelId="{44B2858F-607B-47DF-B44B-EA7D73FDC9F2}" type="parTrans" cxnId="{CD5EFFB3-C9FD-4DAC-8D97-0C2FB02B380B}">
      <dgm:prSet/>
      <dgm:spPr/>
      <dgm:t>
        <a:bodyPr rtlCol="0"/>
        <a:lstStyle/>
        <a:p>
          <a:pPr rtl="0"/>
          <a:endParaRPr lang="en-US"/>
        </a:p>
      </dgm:t>
    </dgm:pt>
    <dgm:pt modelId="{B35ED9D1-2A17-4034-8D08-4945CA54F6C9}" type="sibTrans" cxnId="{CD5EFFB3-C9FD-4DAC-8D97-0C2FB02B380B}">
      <dgm:prSet/>
      <dgm:spPr/>
      <dgm:t>
        <a:bodyPr rtlCol="0"/>
        <a:lstStyle/>
        <a:p>
          <a:pPr rtl="0"/>
          <a:endParaRPr lang="en-US"/>
        </a:p>
      </dgm:t>
    </dgm:pt>
    <dgm:pt modelId="{F2881FB1-6580-4F21-A283-BFAA6F91D5D2}">
      <dgm:prSet phldrT="[Text]"/>
      <dgm:spPr/>
      <dgm:t>
        <a:bodyPr rtlCol="0"/>
        <a:lstStyle/>
        <a:p>
          <a:pPr rtl="0"/>
          <a:r>
            <a:rPr lang="el-GR" noProof="0" dirty="0" smtClean="0"/>
            <a:t>2</a:t>
          </a:r>
          <a:r>
            <a:rPr lang="el-GR" baseline="30000" noProof="0" dirty="0" smtClean="0"/>
            <a:t>ο</a:t>
          </a:r>
          <a:r>
            <a:rPr lang="el-GR" noProof="0" dirty="0" smtClean="0"/>
            <a:t> Κεφάλαιο</a:t>
          </a:r>
          <a:endParaRPr lang="el-GR" noProof="0" dirty="0"/>
        </a:p>
      </dgm:t>
      <dgm:extLst>
        <a:ext uri="{E40237B7-FDA0-4F09-8148-C483321AD2D9}">
          <dgm14:cNvPr xmlns:dgm14="http://schemas.microsoft.com/office/drawing/2010/diagram" xmlns="" id="0" name="" title="Step 2 title"/>
        </a:ext>
      </dgm:extLst>
    </dgm:pt>
    <dgm:pt modelId="{2D960FDD-BADA-480D-9043-497C56588AD3}" type="parTrans" cxnId="{4A31D641-1B5D-46D3-B685-0C4DC6EFE71B}">
      <dgm:prSet/>
      <dgm:spPr/>
      <dgm:t>
        <a:bodyPr rtlCol="0"/>
        <a:lstStyle/>
        <a:p>
          <a:pPr rtl="0"/>
          <a:endParaRPr lang="en-US"/>
        </a:p>
      </dgm:t>
    </dgm:pt>
    <dgm:pt modelId="{A5ABDC17-7AB5-4F0E-992A-F9343F5D74EB}" type="sibTrans" cxnId="{4A31D641-1B5D-46D3-B685-0C4DC6EFE71B}">
      <dgm:prSet/>
      <dgm:spPr/>
      <dgm:t>
        <a:bodyPr rtlCol="0"/>
        <a:lstStyle/>
        <a:p>
          <a:pPr rtl="0"/>
          <a:endParaRPr lang="en-US"/>
        </a:p>
      </dgm:t>
    </dgm:pt>
    <dgm:pt modelId="{D5197DDB-D5D2-499F-B255-CF7BB5AE2B43}">
      <dgm:prSet phldrT="[Text]"/>
      <dgm:spPr/>
      <dgm:t>
        <a:bodyPr rtlCol="0"/>
        <a:lstStyle/>
        <a:p>
          <a:pPr rtl="0"/>
          <a:r>
            <a:rPr lang="el-GR" dirty="0" smtClean="0"/>
            <a:t>Αλγόριθμοι ΨΕΕ</a:t>
          </a:r>
          <a:endParaRPr lang="el-GR" noProof="0" dirty="0"/>
        </a:p>
      </dgm:t>
      <dgm:extLst>
        <a:ext uri="{E40237B7-FDA0-4F09-8148-C483321AD2D9}">
          <dgm14:cNvPr xmlns:dgm14="http://schemas.microsoft.com/office/drawing/2010/diagram" xmlns="" id="0" name="" title="Step 2 - first task description"/>
        </a:ext>
      </dgm:extLst>
    </dgm:pt>
    <dgm:pt modelId="{B14A4DC9-F40A-4867-ADB8-4BA8A1F83766}" type="parTrans" cxnId="{3204ED53-15A0-4643-A582-021A785F1BA2}">
      <dgm:prSet/>
      <dgm:spPr/>
      <dgm:t>
        <a:bodyPr rtlCol="0"/>
        <a:lstStyle/>
        <a:p>
          <a:pPr rtl="0"/>
          <a:endParaRPr lang="en-US"/>
        </a:p>
      </dgm:t>
    </dgm:pt>
    <dgm:pt modelId="{29F2454A-2FA8-4B3A-AC63-4A0B9FD04A75}" type="sibTrans" cxnId="{3204ED53-15A0-4643-A582-021A785F1BA2}">
      <dgm:prSet/>
      <dgm:spPr/>
      <dgm:t>
        <a:bodyPr rtlCol="0"/>
        <a:lstStyle/>
        <a:p>
          <a:pPr rtl="0"/>
          <a:endParaRPr lang="en-US"/>
        </a:p>
      </dgm:t>
    </dgm:pt>
    <dgm:pt modelId="{6352CA33-6755-44BE-808F-400DA4CF80A7}">
      <dgm:prSet phldrT="[Text]"/>
      <dgm:spPr/>
      <dgm:t>
        <a:bodyPr rtlCol="0"/>
        <a:lstStyle/>
        <a:p>
          <a:pPr rtl="0"/>
          <a:r>
            <a:rPr lang="el-GR" noProof="0" dirty="0" smtClean="0"/>
            <a:t>3</a:t>
          </a:r>
          <a:r>
            <a:rPr lang="el-GR" baseline="30000" noProof="0" dirty="0" smtClean="0"/>
            <a:t>ο</a:t>
          </a:r>
          <a:r>
            <a:rPr lang="el-GR" noProof="0" dirty="0" smtClean="0"/>
            <a:t> Κεφάλαιο</a:t>
          </a:r>
          <a:endParaRPr lang="el-GR" noProof="0" dirty="0"/>
        </a:p>
      </dgm:t>
      <dgm:extLst>
        <a:ext uri="{E40237B7-FDA0-4F09-8148-C483321AD2D9}">
          <dgm14:cNvPr xmlns:dgm14="http://schemas.microsoft.com/office/drawing/2010/diagram" xmlns="" id="0" name="" title="Step 3 title"/>
        </a:ext>
      </dgm:extLst>
    </dgm:pt>
    <dgm:pt modelId="{AEB59203-63BA-4A96-BADC-40BAEBD9AA40}" type="parTrans" cxnId="{82BAE5DD-3A79-4870-9019-1254385E0650}">
      <dgm:prSet/>
      <dgm:spPr/>
      <dgm:t>
        <a:bodyPr rtlCol="0"/>
        <a:lstStyle/>
        <a:p>
          <a:pPr rtl="0"/>
          <a:endParaRPr lang="en-US"/>
        </a:p>
      </dgm:t>
    </dgm:pt>
    <dgm:pt modelId="{AAB4CF73-4B9B-4AA0-9074-16C2D2AE00A1}" type="sibTrans" cxnId="{82BAE5DD-3A79-4870-9019-1254385E0650}">
      <dgm:prSet/>
      <dgm:spPr/>
      <dgm:t>
        <a:bodyPr rtlCol="0"/>
        <a:lstStyle/>
        <a:p>
          <a:pPr rtl="0"/>
          <a:endParaRPr lang="en-US"/>
        </a:p>
      </dgm:t>
    </dgm:pt>
    <dgm:pt modelId="{9614A323-64B1-4077-A841-022051EC749A}">
      <dgm:prSet phldrT="[Text]"/>
      <dgm:spPr/>
      <dgm:t>
        <a:bodyPr rtlCol="0"/>
        <a:lstStyle/>
        <a:p>
          <a:pPr rtl="0"/>
          <a:r>
            <a:rPr lang="el-GR" noProof="0" dirty="0" smtClean="0"/>
            <a:t>Τεχνικά θέματα</a:t>
          </a:r>
          <a:endParaRPr lang="el-GR" noProof="0" dirty="0"/>
        </a:p>
      </dgm:t>
      <dgm:extLst>
        <a:ext uri="{E40237B7-FDA0-4F09-8148-C483321AD2D9}">
          <dgm14:cNvPr xmlns:dgm14="http://schemas.microsoft.com/office/drawing/2010/diagram" xmlns="" id="0" name="" title="Step 3 - first task description"/>
        </a:ext>
      </dgm:extLst>
    </dgm:pt>
    <dgm:pt modelId="{E5F6BCBD-B84E-4018-BE9E-BF57FF3B4B36}" type="parTrans" cxnId="{FC7BD086-74EA-4D6C-9657-E916D355F209}">
      <dgm:prSet/>
      <dgm:spPr/>
      <dgm:t>
        <a:bodyPr rtlCol="0"/>
        <a:lstStyle/>
        <a:p>
          <a:pPr rtl="0"/>
          <a:endParaRPr lang="en-US"/>
        </a:p>
      </dgm:t>
    </dgm:pt>
    <dgm:pt modelId="{FEC2A79F-8857-403A-A738-E8CE75C965E2}" type="sibTrans" cxnId="{FC7BD086-74EA-4D6C-9657-E916D355F209}">
      <dgm:prSet/>
      <dgm:spPr/>
      <dgm:t>
        <a:bodyPr rtlCol="0"/>
        <a:lstStyle/>
        <a:p>
          <a:pPr rtl="0"/>
          <a:endParaRPr lang="en-US"/>
        </a:p>
      </dgm:t>
    </dgm:pt>
    <dgm:pt modelId="{7FCE83D9-631B-4420-BBFC-CA0AFA59F747}">
      <dgm:prSet phldrT="[Text]"/>
      <dgm:spPr/>
      <dgm:t>
        <a:bodyPr rtlCol="0"/>
        <a:lstStyle/>
        <a:p>
          <a:pPr rtl="0"/>
          <a:r>
            <a:rPr lang="el-GR" noProof="0" dirty="0" smtClean="0"/>
            <a:t>4</a:t>
          </a:r>
          <a:r>
            <a:rPr lang="el-GR" baseline="30000" noProof="0" dirty="0" smtClean="0"/>
            <a:t>ο</a:t>
          </a:r>
          <a:r>
            <a:rPr lang="el-GR" noProof="0" dirty="0" smtClean="0"/>
            <a:t> Κεφάλαιο</a:t>
          </a:r>
          <a:endParaRPr lang="el-GR" noProof="0" dirty="0"/>
        </a:p>
      </dgm:t>
      <dgm:extLst>
        <a:ext uri="{E40237B7-FDA0-4F09-8148-C483321AD2D9}">
          <dgm14:cNvPr xmlns:dgm14="http://schemas.microsoft.com/office/drawing/2010/diagram" xmlns="" id="0" name="" title="Step 4 title"/>
        </a:ext>
      </dgm:extLst>
    </dgm:pt>
    <dgm:pt modelId="{C61EC981-13FA-4710-B079-D35692EEB764}" type="parTrans" cxnId="{E572418E-4340-4448-940D-253A2FA3B9B3}">
      <dgm:prSet/>
      <dgm:spPr/>
      <dgm:t>
        <a:bodyPr rtlCol="0"/>
        <a:lstStyle/>
        <a:p>
          <a:pPr rtl="0"/>
          <a:endParaRPr lang="en-US"/>
        </a:p>
      </dgm:t>
    </dgm:pt>
    <dgm:pt modelId="{1B48A0DE-4031-4D45-86A1-94CDAF68824A}" type="sibTrans" cxnId="{E572418E-4340-4448-940D-253A2FA3B9B3}">
      <dgm:prSet/>
      <dgm:spPr/>
      <dgm:t>
        <a:bodyPr rtlCol="0"/>
        <a:lstStyle/>
        <a:p>
          <a:pPr rtl="0"/>
          <a:endParaRPr lang="en-US"/>
        </a:p>
      </dgm:t>
    </dgm:pt>
    <dgm:pt modelId="{DB9FB862-4759-4D6A-84F3-01524B92723B}">
      <dgm:prSet phldrT="[Text]"/>
      <dgm:spPr/>
      <dgm:t>
        <a:bodyPr rtlCol="0"/>
        <a:lstStyle/>
        <a:p>
          <a:pPr rtl="0"/>
          <a:r>
            <a:rPr lang="el-GR" noProof="0" dirty="0" smtClean="0"/>
            <a:t>Εγχειρίδιο χρήσης</a:t>
          </a:r>
          <a:endParaRPr lang="el-GR" noProof="0" dirty="0"/>
        </a:p>
      </dgm:t>
      <dgm:extLst>
        <a:ext uri="{E40237B7-FDA0-4F09-8148-C483321AD2D9}">
          <dgm14:cNvPr xmlns:dgm14="http://schemas.microsoft.com/office/drawing/2010/diagram" xmlns="" id="0" name="" title="Step 4 - first task description"/>
        </a:ext>
      </dgm:extLst>
    </dgm:pt>
    <dgm:pt modelId="{CD1EE44C-3116-420B-89E3-1D797CB25D34}" type="parTrans" cxnId="{70CAB4FC-3D17-49C2-8A7B-F387031FCDCA}">
      <dgm:prSet/>
      <dgm:spPr/>
      <dgm:t>
        <a:bodyPr rtlCol="0"/>
        <a:lstStyle/>
        <a:p>
          <a:pPr rtl="0"/>
          <a:endParaRPr lang="en-US"/>
        </a:p>
      </dgm:t>
    </dgm:pt>
    <dgm:pt modelId="{4BD4D4A5-043E-4ED5-A5CA-8D46DADC3150}" type="sibTrans" cxnId="{70CAB4FC-3D17-49C2-8A7B-F387031FCDCA}">
      <dgm:prSet/>
      <dgm:spPr/>
      <dgm:t>
        <a:bodyPr rtlCol="0"/>
        <a:lstStyle/>
        <a:p>
          <a:pPr rtl="0"/>
          <a:endParaRPr lang="en-US"/>
        </a:p>
      </dgm:t>
    </dgm:pt>
    <dgm:pt modelId="{2DFB7E57-F616-4E04-9C0F-1B11725609EE}">
      <dgm:prSet/>
      <dgm:spPr/>
      <dgm:t>
        <a:bodyPr/>
        <a:lstStyle/>
        <a:p>
          <a:r>
            <a:rPr lang="el-GR" dirty="0" smtClean="0"/>
            <a:t>Εισαγωγή αλγορίθμου</a:t>
          </a:r>
          <a:endParaRPr lang="el-GR" dirty="0"/>
        </a:p>
      </dgm:t>
    </dgm:pt>
    <dgm:pt modelId="{A8FAC1AF-22C2-412B-90D0-EB40F3A63D1D}" type="parTrans" cxnId="{2B6D0F70-080A-4243-BA40-86DDBFFBB812}">
      <dgm:prSet/>
      <dgm:spPr/>
      <dgm:t>
        <a:bodyPr/>
        <a:lstStyle/>
        <a:p>
          <a:endParaRPr lang="el-GR"/>
        </a:p>
      </dgm:t>
    </dgm:pt>
    <dgm:pt modelId="{7B8C42B3-4B5E-4087-A562-C221F67A9721}" type="sibTrans" cxnId="{2B6D0F70-080A-4243-BA40-86DDBFFBB812}">
      <dgm:prSet/>
      <dgm:spPr/>
      <dgm:t>
        <a:bodyPr/>
        <a:lstStyle/>
        <a:p>
          <a:endParaRPr lang="el-GR"/>
        </a:p>
      </dgm:t>
    </dgm:pt>
    <dgm:pt modelId="{B53EEBEC-0258-4518-A677-F16EA04704DA}">
      <dgm:prSet phldrT="[Text]"/>
      <dgm:spPr/>
      <dgm:t>
        <a:bodyPr/>
        <a:lstStyle/>
        <a:p>
          <a:pPr rtl="0"/>
          <a:r>
            <a:rPr lang="el-GR" noProof="0" dirty="0" smtClean="0"/>
            <a:t>Επεξήγηση κώδικα</a:t>
          </a:r>
          <a:endParaRPr lang="el-GR" noProof="0" dirty="0"/>
        </a:p>
      </dgm:t>
      <dgm:extLst>
        <a:ext uri="{E40237B7-FDA0-4F09-8148-C483321AD2D9}">
          <dgm14:cNvPr xmlns:dgm14="http://schemas.microsoft.com/office/drawing/2010/diagram" xmlns="" id="0" name="" title="Step 3 - first task description"/>
        </a:ext>
      </dgm:extLst>
    </dgm:pt>
    <dgm:pt modelId="{8DDE41CA-5037-45BF-AC66-06866EA2EE94}" type="parTrans" cxnId="{A6AC8976-0E8A-4FF8-9504-C9461C57FFA5}">
      <dgm:prSet/>
      <dgm:spPr/>
      <dgm:t>
        <a:bodyPr/>
        <a:lstStyle/>
        <a:p>
          <a:endParaRPr lang="el-GR"/>
        </a:p>
      </dgm:t>
    </dgm:pt>
    <dgm:pt modelId="{F0BEA5B8-6404-4811-A0C9-CD94A447156E}" type="sibTrans" cxnId="{A6AC8976-0E8A-4FF8-9504-C9461C57FFA5}">
      <dgm:prSet/>
      <dgm:spPr/>
      <dgm:t>
        <a:bodyPr/>
        <a:lstStyle/>
        <a:p>
          <a:endParaRPr lang="el-GR"/>
        </a:p>
      </dgm:t>
    </dgm:pt>
    <dgm:pt modelId="{0DC7A063-583D-4B0F-88B2-BD54F95D95AF}" type="pres">
      <dgm:prSet presAssocID="{00C18FBF-3FF5-4C16-97CF-AF03740D7AB6}" presName="list" presStyleCnt="0">
        <dgm:presLayoutVars>
          <dgm:dir/>
          <dgm:animLvl val="lvl"/>
        </dgm:presLayoutVars>
      </dgm:prSet>
      <dgm:spPr/>
      <dgm:t>
        <a:bodyPr rtlCol="0"/>
        <a:lstStyle/>
        <a:p>
          <a:pPr rtl="0"/>
          <a:endParaRPr lang="en-US"/>
        </a:p>
      </dgm:t>
    </dgm:pt>
    <dgm:pt modelId="{3B23570A-ECC9-4DF8-BCB4-0465C69CBB88}" type="pres">
      <dgm:prSet presAssocID="{B4F1B46E-22B2-4721-950C-8704487586DC}" presName="posSpace" presStyleCnt="0"/>
      <dgm:spPr/>
    </dgm:pt>
    <dgm:pt modelId="{FC66A233-6BBA-46AF-B2F6-28E379B158E2}" type="pres">
      <dgm:prSet presAssocID="{B4F1B46E-22B2-4721-950C-8704487586DC}" presName="vertFlow" presStyleCnt="0"/>
      <dgm:spPr/>
    </dgm:pt>
    <dgm:pt modelId="{46739A04-1AA3-49C6-8EA7-EB1DE975B900}" type="pres">
      <dgm:prSet presAssocID="{B4F1B46E-22B2-4721-950C-8704487586DC}" presName="topSpace" presStyleCnt="0"/>
      <dgm:spPr/>
    </dgm:pt>
    <dgm:pt modelId="{535C6EC9-8098-42C5-8527-E62FF045E4EB}" type="pres">
      <dgm:prSet presAssocID="{B4F1B46E-22B2-4721-950C-8704487586DC}" presName="firstComp" presStyleCnt="0"/>
      <dgm:spPr/>
    </dgm:pt>
    <dgm:pt modelId="{6B08AC4B-4CEC-41E5-AE19-47A4E2720563}" type="pres">
      <dgm:prSet presAssocID="{B4F1B46E-22B2-4721-950C-8704487586DC}" presName="firstChild" presStyleLbl="bgAccFollowNode1" presStyleIdx="0" presStyleCnt="8"/>
      <dgm:spPr/>
      <dgm:t>
        <a:bodyPr rtlCol="0"/>
        <a:lstStyle/>
        <a:p>
          <a:pPr rtl="0"/>
          <a:endParaRPr lang="en-US"/>
        </a:p>
      </dgm:t>
    </dgm:pt>
    <dgm:pt modelId="{187D4E8C-5C91-4D00-870C-2C45D4EA263C}" type="pres">
      <dgm:prSet presAssocID="{B4F1B46E-22B2-4721-950C-8704487586DC}" presName="firstChildTx" presStyleLbl="bgAccFollowNode1" presStyleIdx="0" presStyleCnt="8">
        <dgm:presLayoutVars>
          <dgm:bulletEnabled val="1"/>
        </dgm:presLayoutVars>
      </dgm:prSet>
      <dgm:spPr/>
      <dgm:t>
        <a:bodyPr rtlCol="0"/>
        <a:lstStyle/>
        <a:p>
          <a:pPr rtl="0"/>
          <a:endParaRPr lang="en-US"/>
        </a:p>
      </dgm:t>
    </dgm:pt>
    <dgm:pt modelId="{ADF61BBD-28F4-4815-BC7F-82CF00464E8B}" type="pres">
      <dgm:prSet presAssocID="{F9D46839-CD06-4669-AAE4-4D1E9AFEDA78}" presName="comp" presStyleCnt="0"/>
      <dgm:spPr/>
    </dgm:pt>
    <dgm:pt modelId="{59179C9B-8BA4-4AC7-ACB1-A12DE00142E2}" type="pres">
      <dgm:prSet presAssocID="{F9D46839-CD06-4669-AAE4-4D1E9AFEDA78}" presName="child" presStyleLbl="bgAccFollowNode1" presStyleIdx="1" presStyleCnt="8"/>
      <dgm:spPr/>
      <dgm:t>
        <a:bodyPr rtlCol="0"/>
        <a:lstStyle/>
        <a:p>
          <a:pPr rtl="0"/>
          <a:endParaRPr lang="en-US"/>
        </a:p>
      </dgm:t>
    </dgm:pt>
    <dgm:pt modelId="{4AE7D907-B6F4-4647-AB3F-ABE94C438AE8}" type="pres">
      <dgm:prSet presAssocID="{F9D46839-CD06-4669-AAE4-4D1E9AFEDA78}" presName="childTx" presStyleLbl="bgAccFollowNode1" presStyleIdx="1" presStyleCnt="8">
        <dgm:presLayoutVars>
          <dgm:bulletEnabled val="1"/>
        </dgm:presLayoutVars>
      </dgm:prSet>
      <dgm:spPr/>
      <dgm:t>
        <a:bodyPr rtlCol="0"/>
        <a:lstStyle/>
        <a:p>
          <a:pPr rtl="0"/>
          <a:endParaRPr lang="en-US"/>
        </a:p>
      </dgm:t>
    </dgm:pt>
    <dgm:pt modelId="{E50A9A83-9985-4184-A476-E3402BD8E76E}" type="pres">
      <dgm:prSet presAssocID="{7CB6360B-4022-4E96-922B-A12DE0E2A39F}" presName="comp" presStyleCnt="0"/>
      <dgm:spPr/>
    </dgm:pt>
    <dgm:pt modelId="{1877502C-A892-4DC0-ADA6-FA065097BB90}" type="pres">
      <dgm:prSet presAssocID="{7CB6360B-4022-4E96-922B-A12DE0E2A39F}" presName="child" presStyleLbl="bgAccFollowNode1" presStyleIdx="2" presStyleCnt="8"/>
      <dgm:spPr/>
      <dgm:t>
        <a:bodyPr rtlCol="0"/>
        <a:lstStyle/>
        <a:p>
          <a:pPr rtl="0"/>
          <a:endParaRPr lang="en-US"/>
        </a:p>
      </dgm:t>
    </dgm:pt>
    <dgm:pt modelId="{D685DD23-B321-4B5E-842F-394CB33239FA}" type="pres">
      <dgm:prSet presAssocID="{7CB6360B-4022-4E96-922B-A12DE0E2A39F}" presName="childTx" presStyleLbl="bgAccFollowNode1" presStyleIdx="2" presStyleCnt="8">
        <dgm:presLayoutVars>
          <dgm:bulletEnabled val="1"/>
        </dgm:presLayoutVars>
      </dgm:prSet>
      <dgm:spPr/>
      <dgm:t>
        <a:bodyPr rtlCol="0"/>
        <a:lstStyle/>
        <a:p>
          <a:pPr rtl="0"/>
          <a:endParaRPr lang="en-US"/>
        </a:p>
      </dgm:t>
    </dgm:pt>
    <dgm:pt modelId="{3845DB9A-BEF3-4D5D-B9C7-5FC0456401AC}" type="pres">
      <dgm:prSet presAssocID="{B4F1B46E-22B2-4721-950C-8704487586DC}" presName="negSpace" presStyleCnt="0"/>
      <dgm:spPr/>
    </dgm:pt>
    <dgm:pt modelId="{FC7ED273-8CFD-43C2-9C05-44FADF3E0637}" type="pres">
      <dgm:prSet presAssocID="{B4F1B46E-22B2-4721-950C-8704487586DC}" presName="circle" presStyleLbl="node1" presStyleIdx="0" presStyleCnt="4"/>
      <dgm:spPr/>
      <dgm:t>
        <a:bodyPr rtlCol="0"/>
        <a:lstStyle/>
        <a:p>
          <a:pPr rtl="0"/>
          <a:endParaRPr lang="en-US"/>
        </a:p>
      </dgm:t>
    </dgm:pt>
    <dgm:pt modelId="{13C564B0-C27E-4ABA-AFDA-59E145B256BA}" type="pres">
      <dgm:prSet presAssocID="{A7E2530A-34E2-4E9F-BC78-8920BA140C41}" presName="transSpace" presStyleCnt="0"/>
      <dgm:spPr/>
    </dgm:pt>
    <dgm:pt modelId="{6300E233-87DF-4270-9808-160BFEB8A5BE}" type="pres">
      <dgm:prSet presAssocID="{F2881FB1-6580-4F21-A283-BFAA6F91D5D2}" presName="posSpace" presStyleCnt="0"/>
      <dgm:spPr/>
    </dgm:pt>
    <dgm:pt modelId="{6E53DEF7-499E-42EE-802D-59B2F8915392}" type="pres">
      <dgm:prSet presAssocID="{F2881FB1-6580-4F21-A283-BFAA6F91D5D2}" presName="vertFlow" presStyleCnt="0"/>
      <dgm:spPr/>
    </dgm:pt>
    <dgm:pt modelId="{E08C30D1-35EA-4D05-9731-5D01E3FCBD09}" type="pres">
      <dgm:prSet presAssocID="{F2881FB1-6580-4F21-A283-BFAA6F91D5D2}" presName="topSpace" presStyleCnt="0"/>
      <dgm:spPr/>
    </dgm:pt>
    <dgm:pt modelId="{2F3BD88A-9166-4A26-B941-B9BAEE1A11D5}" type="pres">
      <dgm:prSet presAssocID="{F2881FB1-6580-4F21-A283-BFAA6F91D5D2}" presName="firstComp" presStyleCnt="0"/>
      <dgm:spPr/>
    </dgm:pt>
    <dgm:pt modelId="{F660F4B9-35DB-4256-A868-A35C6DCCF6B2}" type="pres">
      <dgm:prSet presAssocID="{F2881FB1-6580-4F21-A283-BFAA6F91D5D2}" presName="firstChild" presStyleLbl="bgAccFollowNode1" presStyleIdx="3" presStyleCnt="8"/>
      <dgm:spPr/>
      <dgm:t>
        <a:bodyPr rtlCol="0"/>
        <a:lstStyle/>
        <a:p>
          <a:pPr rtl="0"/>
          <a:endParaRPr lang="en-US"/>
        </a:p>
      </dgm:t>
    </dgm:pt>
    <dgm:pt modelId="{10C9E3CF-3A8F-4100-8ACD-91E2373197A2}" type="pres">
      <dgm:prSet presAssocID="{F2881FB1-6580-4F21-A283-BFAA6F91D5D2}" presName="firstChildTx" presStyleLbl="bgAccFollowNode1" presStyleIdx="3" presStyleCnt="8">
        <dgm:presLayoutVars>
          <dgm:bulletEnabled val="1"/>
        </dgm:presLayoutVars>
      </dgm:prSet>
      <dgm:spPr/>
      <dgm:t>
        <a:bodyPr rtlCol="0"/>
        <a:lstStyle/>
        <a:p>
          <a:pPr rtl="0"/>
          <a:endParaRPr lang="en-US"/>
        </a:p>
      </dgm:t>
    </dgm:pt>
    <dgm:pt modelId="{69136330-53DB-4978-A56B-160862279381}" type="pres">
      <dgm:prSet presAssocID="{F2881FB1-6580-4F21-A283-BFAA6F91D5D2}" presName="negSpace" presStyleCnt="0"/>
      <dgm:spPr/>
    </dgm:pt>
    <dgm:pt modelId="{FD776C1E-557E-4553-9447-49B69EEC7907}" type="pres">
      <dgm:prSet presAssocID="{F2881FB1-6580-4F21-A283-BFAA6F91D5D2}" presName="circle" presStyleLbl="node1" presStyleIdx="1" presStyleCnt="4"/>
      <dgm:spPr/>
      <dgm:t>
        <a:bodyPr rtlCol="0"/>
        <a:lstStyle/>
        <a:p>
          <a:pPr rtl="0"/>
          <a:endParaRPr lang="en-US"/>
        </a:p>
      </dgm:t>
    </dgm:pt>
    <dgm:pt modelId="{FC2522F1-14BB-4B37-B60E-2E8A7E8A6C30}" type="pres">
      <dgm:prSet presAssocID="{A5ABDC17-7AB5-4F0E-992A-F9343F5D74EB}" presName="transSpace" presStyleCnt="0"/>
      <dgm:spPr/>
    </dgm:pt>
    <dgm:pt modelId="{2C2F6211-85A7-47FE-9239-DE94DF41A263}" type="pres">
      <dgm:prSet presAssocID="{6352CA33-6755-44BE-808F-400DA4CF80A7}" presName="posSpace" presStyleCnt="0"/>
      <dgm:spPr/>
    </dgm:pt>
    <dgm:pt modelId="{7B0C2EAE-70CB-4160-863D-210C3C66D5FD}" type="pres">
      <dgm:prSet presAssocID="{6352CA33-6755-44BE-808F-400DA4CF80A7}" presName="vertFlow" presStyleCnt="0"/>
      <dgm:spPr/>
    </dgm:pt>
    <dgm:pt modelId="{5AF3752E-55A6-443C-AD35-C49DF50A4566}" type="pres">
      <dgm:prSet presAssocID="{6352CA33-6755-44BE-808F-400DA4CF80A7}" presName="topSpace" presStyleCnt="0"/>
      <dgm:spPr/>
    </dgm:pt>
    <dgm:pt modelId="{53567A66-F0E9-4EF8-ADA9-764BA36AA6A9}" type="pres">
      <dgm:prSet presAssocID="{6352CA33-6755-44BE-808F-400DA4CF80A7}" presName="firstComp" presStyleCnt="0"/>
      <dgm:spPr/>
    </dgm:pt>
    <dgm:pt modelId="{AD2806AC-6A03-4F05-9F4D-F72EA0E56FBF}" type="pres">
      <dgm:prSet presAssocID="{6352CA33-6755-44BE-808F-400DA4CF80A7}" presName="firstChild" presStyleLbl="bgAccFollowNode1" presStyleIdx="4" presStyleCnt="8"/>
      <dgm:spPr/>
      <dgm:t>
        <a:bodyPr rtlCol="0"/>
        <a:lstStyle/>
        <a:p>
          <a:pPr rtl="0"/>
          <a:endParaRPr lang="en-US"/>
        </a:p>
      </dgm:t>
    </dgm:pt>
    <dgm:pt modelId="{F8977219-728E-448F-AE8B-46B14F4F17DE}" type="pres">
      <dgm:prSet presAssocID="{6352CA33-6755-44BE-808F-400DA4CF80A7}" presName="firstChildTx" presStyleLbl="bgAccFollowNode1" presStyleIdx="4" presStyleCnt="8">
        <dgm:presLayoutVars>
          <dgm:bulletEnabled val="1"/>
        </dgm:presLayoutVars>
      </dgm:prSet>
      <dgm:spPr/>
      <dgm:t>
        <a:bodyPr rtlCol="0"/>
        <a:lstStyle/>
        <a:p>
          <a:pPr rtl="0"/>
          <a:endParaRPr lang="en-US"/>
        </a:p>
      </dgm:t>
    </dgm:pt>
    <dgm:pt modelId="{3A2540E0-F680-4CC5-9459-FAA3C3F808DD}" type="pres">
      <dgm:prSet presAssocID="{B53EEBEC-0258-4518-A677-F16EA04704DA}" presName="comp" presStyleCnt="0"/>
      <dgm:spPr/>
    </dgm:pt>
    <dgm:pt modelId="{3EF0EDF9-1C56-4EED-AD90-E3941C690CA7}" type="pres">
      <dgm:prSet presAssocID="{B53EEBEC-0258-4518-A677-F16EA04704DA}" presName="child" presStyleLbl="bgAccFollowNode1" presStyleIdx="5" presStyleCnt="8"/>
      <dgm:spPr/>
      <dgm:t>
        <a:bodyPr/>
        <a:lstStyle/>
        <a:p>
          <a:endParaRPr lang="el-GR"/>
        </a:p>
      </dgm:t>
    </dgm:pt>
    <dgm:pt modelId="{D9C8E064-AA7D-47BA-91EE-364D3BC742B2}" type="pres">
      <dgm:prSet presAssocID="{B53EEBEC-0258-4518-A677-F16EA04704DA}" presName="childTx" presStyleLbl="bgAccFollowNode1" presStyleIdx="5" presStyleCnt="8">
        <dgm:presLayoutVars>
          <dgm:bulletEnabled val="1"/>
        </dgm:presLayoutVars>
      </dgm:prSet>
      <dgm:spPr/>
      <dgm:t>
        <a:bodyPr/>
        <a:lstStyle/>
        <a:p>
          <a:endParaRPr lang="el-GR"/>
        </a:p>
      </dgm:t>
    </dgm:pt>
    <dgm:pt modelId="{B9F16DBA-EA41-4EF8-B35E-E164D08CE616}" type="pres">
      <dgm:prSet presAssocID="{2DFB7E57-F616-4E04-9C0F-1B11725609EE}" presName="comp" presStyleCnt="0"/>
      <dgm:spPr/>
    </dgm:pt>
    <dgm:pt modelId="{5BFB0E7A-F7FC-4433-9962-E503170823AC}" type="pres">
      <dgm:prSet presAssocID="{2DFB7E57-F616-4E04-9C0F-1B11725609EE}" presName="child" presStyleLbl="bgAccFollowNode1" presStyleIdx="6" presStyleCnt="8"/>
      <dgm:spPr/>
      <dgm:t>
        <a:bodyPr/>
        <a:lstStyle/>
        <a:p>
          <a:endParaRPr lang="el-GR"/>
        </a:p>
      </dgm:t>
    </dgm:pt>
    <dgm:pt modelId="{DDADC600-F5F7-4D0F-8980-09436EB73D3E}" type="pres">
      <dgm:prSet presAssocID="{2DFB7E57-F616-4E04-9C0F-1B11725609EE}" presName="childTx" presStyleLbl="bgAccFollowNode1" presStyleIdx="6" presStyleCnt="8">
        <dgm:presLayoutVars>
          <dgm:bulletEnabled val="1"/>
        </dgm:presLayoutVars>
      </dgm:prSet>
      <dgm:spPr/>
      <dgm:t>
        <a:bodyPr/>
        <a:lstStyle/>
        <a:p>
          <a:endParaRPr lang="el-GR"/>
        </a:p>
      </dgm:t>
    </dgm:pt>
    <dgm:pt modelId="{FBCC4E74-37C0-494F-ABC0-7D18132E1437}" type="pres">
      <dgm:prSet presAssocID="{6352CA33-6755-44BE-808F-400DA4CF80A7}" presName="negSpace" presStyleCnt="0"/>
      <dgm:spPr/>
    </dgm:pt>
    <dgm:pt modelId="{89E6DA6E-7A23-44BD-8A99-378091FF741D}" type="pres">
      <dgm:prSet presAssocID="{6352CA33-6755-44BE-808F-400DA4CF80A7}" presName="circle" presStyleLbl="node1" presStyleIdx="2" presStyleCnt="4"/>
      <dgm:spPr/>
      <dgm:t>
        <a:bodyPr rtlCol="0"/>
        <a:lstStyle/>
        <a:p>
          <a:pPr rtl="0"/>
          <a:endParaRPr lang="en-US"/>
        </a:p>
      </dgm:t>
    </dgm:pt>
    <dgm:pt modelId="{E966790E-26B5-4EB8-981F-1094BF4B7611}" type="pres">
      <dgm:prSet presAssocID="{AAB4CF73-4B9B-4AA0-9074-16C2D2AE00A1}" presName="transSpace" presStyleCnt="0"/>
      <dgm:spPr/>
    </dgm:pt>
    <dgm:pt modelId="{229B7655-E1F4-4CF5-84B8-30F0491D32B5}" type="pres">
      <dgm:prSet presAssocID="{7FCE83D9-631B-4420-BBFC-CA0AFA59F747}" presName="posSpace" presStyleCnt="0"/>
      <dgm:spPr/>
    </dgm:pt>
    <dgm:pt modelId="{F85FFCDF-8E5F-492B-B22D-55A08EACE783}" type="pres">
      <dgm:prSet presAssocID="{7FCE83D9-631B-4420-BBFC-CA0AFA59F747}" presName="vertFlow" presStyleCnt="0"/>
      <dgm:spPr/>
    </dgm:pt>
    <dgm:pt modelId="{600B3FB2-1315-4A84-8613-B445666BC7D2}" type="pres">
      <dgm:prSet presAssocID="{7FCE83D9-631B-4420-BBFC-CA0AFA59F747}" presName="topSpace" presStyleCnt="0"/>
      <dgm:spPr/>
    </dgm:pt>
    <dgm:pt modelId="{E47C73E9-FBEE-4370-9B3F-E04EB7C4023A}" type="pres">
      <dgm:prSet presAssocID="{7FCE83D9-631B-4420-BBFC-CA0AFA59F747}" presName="firstComp" presStyleCnt="0"/>
      <dgm:spPr/>
    </dgm:pt>
    <dgm:pt modelId="{402C2C77-A32C-4D99-9940-12535E1181F2}" type="pres">
      <dgm:prSet presAssocID="{7FCE83D9-631B-4420-BBFC-CA0AFA59F747}" presName="firstChild" presStyleLbl="bgAccFollowNode1" presStyleIdx="7" presStyleCnt="8"/>
      <dgm:spPr/>
      <dgm:t>
        <a:bodyPr rtlCol="0"/>
        <a:lstStyle/>
        <a:p>
          <a:pPr rtl="0"/>
          <a:endParaRPr lang="en-US"/>
        </a:p>
      </dgm:t>
    </dgm:pt>
    <dgm:pt modelId="{5B88A17E-EFF5-4A04-9CC9-D2131DA9ECCC}" type="pres">
      <dgm:prSet presAssocID="{7FCE83D9-631B-4420-BBFC-CA0AFA59F747}" presName="firstChildTx" presStyleLbl="bgAccFollowNode1" presStyleIdx="7" presStyleCnt="8">
        <dgm:presLayoutVars>
          <dgm:bulletEnabled val="1"/>
        </dgm:presLayoutVars>
      </dgm:prSet>
      <dgm:spPr/>
      <dgm:t>
        <a:bodyPr rtlCol="0"/>
        <a:lstStyle/>
        <a:p>
          <a:pPr rtl="0"/>
          <a:endParaRPr lang="en-US"/>
        </a:p>
      </dgm:t>
    </dgm:pt>
    <dgm:pt modelId="{9051EF7D-7D6C-4B43-A6C4-239F9933C94D}" type="pres">
      <dgm:prSet presAssocID="{7FCE83D9-631B-4420-BBFC-CA0AFA59F747}" presName="negSpace" presStyleCnt="0"/>
      <dgm:spPr/>
    </dgm:pt>
    <dgm:pt modelId="{7453D9C8-CD6E-4AA4-8A19-7F6F667528F0}" type="pres">
      <dgm:prSet presAssocID="{7FCE83D9-631B-4420-BBFC-CA0AFA59F747}" presName="circle" presStyleLbl="node1" presStyleIdx="3" presStyleCnt="4"/>
      <dgm:spPr/>
      <dgm:t>
        <a:bodyPr rtlCol="0"/>
        <a:lstStyle/>
        <a:p>
          <a:pPr rtl="0"/>
          <a:endParaRPr lang="en-US"/>
        </a:p>
      </dgm:t>
    </dgm:pt>
  </dgm:ptLst>
  <dgm:cxnLst>
    <dgm:cxn modelId="{21B8EEF4-F098-4957-A5DD-311321D7C7AB}" type="presOf" srcId="{7CB6360B-4022-4E96-922B-A12DE0E2A39F}" destId="{D685DD23-B321-4B5E-842F-394CB33239FA}" srcOrd="1" destOrd="0" presId="urn:microsoft.com/office/officeart/2005/8/layout/hList9"/>
    <dgm:cxn modelId="{2A6F6FA7-1CE4-4918-BF38-5935C2895F1A}" type="presOf" srcId="{B4F1B46E-22B2-4721-950C-8704487586DC}" destId="{FC7ED273-8CFD-43C2-9C05-44FADF3E0637}" srcOrd="0" destOrd="0" presId="urn:microsoft.com/office/officeart/2005/8/layout/hList9"/>
    <dgm:cxn modelId="{FC7BD086-74EA-4D6C-9657-E916D355F209}" srcId="{6352CA33-6755-44BE-808F-400DA4CF80A7}" destId="{9614A323-64B1-4077-A841-022051EC749A}" srcOrd="0" destOrd="0" parTransId="{E5F6BCBD-B84E-4018-BE9E-BF57FF3B4B36}" sibTransId="{FEC2A79F-8857-403A-A738-E8CE75C965E2}"/>
    <dgm:cxn modelId="{FC4DE9E7-E5D4-49D6-8C29-AD45B2E7674E}" type="presOf" srcId="{B53EEBEC-0258-4518-A677-F16EA04704DA}" destId="{3EF0EDF9-1C56-4EED-AD90-E3941C690CA7}" srcOrd="0" destOrd="0" presId="urn:microsoft.com/office/officeart/2005/8/layout/hList9"/>
    <dgm:cxn modelId="{3C3A9930-E602-44B4-9584-4421CA1DE88F}" type="presOf" srcId="{6352CA33-6755-44BE-808F-400DA4CF80A7}" destId="{89E6DA6E-7A23-44BD-8A99-378091FF741D}" srcOrd="0" destOrd="0" presId="urn:microsoft.com/office/officeart/2005/8/layout/hList9"/>
    <dgm:cxn modelId="{042AEA7C-E154-4F08-82A7-685516668F55}" type="presOf" srcId="{D5197DDB-D5D2-499F-B255-CF7BB5AE2B43}" destId="{F660F4B9-35DB-4256-A868-A35C6DCCF6B2}" srcOrd="0" destOrd="0" presId="urn:microsoft.com/office/officeart/2005/8/layout/hList9"/>
    <dgm:cxn modelId="{A6AC8976-0E8A-4FF8-9504-C9461C57FFA5}" srcId="{6352CA33-6755-44BE-808F-400DA4CF80A7}" destId="{B53EEBEC-0258-4518-A677-F16EA04704DA}" srcOrd="1" destOrd="0" parTransId="{8DDE41CA-5037-45BF-AC66-06866EA2EE94}" sibTransId="{F0BEA5B8-6404-4811-A0C9-CD94A447156E}"/>
    <dgm:cxn modelId="{EE6BC839-0896-4159-BC2F-62FE579D1177}" type="presOf" srcId="{B53EEBEC-0258-4518-A677-F16EA04704DA}" destId="{D9C8E064-AA7D-47BA-91EE-364D3BC742B2}" srcOrd="1" destOrd="0" presId="urn:microsoft.com/office/officeart/2005/8/layout/hList9"/>
    <dgm:cxn modelId="{B8BE8DF8-5B7A-4BF1-ACC4-C1B283634DCD}" type="presOf" srcId="{F2881FB1-6580-4F21-A283-BFAA6F91D5D2}" destId="{FD776C1E-557E-4553-9447-49B69EEC7907}" srcOrd="0" destOrd="0" presId="urn:microsoft.com/office/officeart/2005/8/layout/hList9"/>
    <dgm:cxn modelId="{549BF019-6F7A-4438-B561-33A5E1437BFF}" type="presOf" srcId="{D5197DDB-D5D2-499F-B255-CF7BB5AE2B43}" destId="{10C9E3CF-3A8F-4100-8ACD-91E2373197A2}" srcOrd="1" destOrd="0" presId="urn:microsoft.com/office/officeart/2005/8/layout/hList9"/>
    <dgm:cxn modelId="{82BAE5DD-3A79-4870-9019-1254385E0650}" srcId="{00C18FBF-3FF5-4C16-97CF-AF03740D7AB6}" destId="{6352CA33-6755-44BE-808F-400DA4CF80A7}" srcOrd="2" destOrd="0" parTransId="{AEB59203-63BA-4A96-BADC-40BAEBD9AA40}" sibTransId="{AAB4CF73-4B9B-4AA0-9074-16C2D2AE00A1}"/>
    <dgm:cxn modelId="{1425B351-261A-4A97-A651-03813A086514}" type="presOf" srcId="{9D72CDD3-5859-43DB-BD75-0C3C30E3DE62}" destId="{187D4E8C-5C91-4D00-870C-2C45D4EA263C}" srcOrd="1" destOrd="0" presId="urn:microsoft.com/office/officeart/2005/8/layout/hList9"/>
    <dgm:cxn modelId="{CC07D85E-5396-4B53-A056-72D26327D846}" type="presOf" srcId="{7CB6360B-4022-4E96-922B-A12DE0E2A39F}" destId="{1877502C-A892-4DC0-ADA6-FA065097BB90}" srcOrd="0" destOrd="0" presId="urn:microsoft.com/office/officeart/2005/8/layout/hList9"/>
    <dgm:cxn modelId="{E572418E-4340-4448-940D-253A2FA3B9B3}" srcId="{00C18FBF-3FF5-4C16-97CF-AF03740D7AB6}" destId="{7FCE83D9-631B-4420-BBFC-CA0AFA59F747}" srcOrd="3" destOrd="0" parTransId="{C61EC981-13FA-4710-B079-D35692EEB764}" sibTransId="{1B48A0DE-4031-4D45-86A1-94CDAF68824A}"/>
    <dgm:cxn modelId="{3204ED53-15A0-4643-A582-021A785F1BA2}" srcId="{F2881FB1-6580-4F21-A283-BFAA6F91D5D2}" destId="{D5197DDB-D5D2-499F-B255-CF7BB5AE2B43}" srcOrd="0" destOrd="0" parTransId="{B14A4DC9-F40A-4867-ADB8-4BA8A1F83766}" sibTransId="{29F2454A-2FA8-4B3A-AC63-4A0B9FD04A75}"/>
    <dgm:cxn modelId="{E0BD6B2E-7203-4265-B933-B4B60B84EFC4}" type="presOf" srcId="{F9D46839-CD06-4669-AAE4-4D1E9AFEDA78}" destId="{59179C9B-8BA4-4AC7-ACB1-A12DE00142E2}" srcOrd="0" destOrd="0" presId="urn:microsoft.com/office/officeart/2005/8/layout/hList9"/>
    <dgm:cxn modelId="{BC757AB2-C863-43F9-A3C2-D42E91B4CE3A}" type="presOf" srcId="{9614A323-64B1-4077-A841-022051EC749A}" destId="{F8977219-728E-448F-AE8B-46B14F4F17DE}" srcOrd="1" destOrd="0" presId="urn:microsoft.com/office/officeart/2005/8/layout/hList9"/>
    <dgm:cxn modelId="{2C8317B2-2EBB-4589-86EA-C77B3B6E81AA}" srcId="{00C18FBF-3FF5-4C16-97CF-AF03740D7AB6}" destId="{B4F1B46E-22B2-4721-950C-8704487586DC}" srcOrd="0" destOrd="0" parTransId="{E8A66543-CC4D-4785-A93E-5B125E09F826}" sibTransId="{A7E2530A-34E2-4E9F-BC78-8920BA140C41}"/>
    <dgm:cxn modelId="{69A241CE-7EB0-4B9E-A840-F87280BB7F42}" type="presOf" srcId="{2DFB7E57-F616-4E04-9C0F-1B11725609EE}" destId="{DDADC600-F5F7-4D0F-8980-09436EB73D3E}" srcOrd="1" destOrd="0" presId="urn:microsoft.com/office/officeart/2005/8/layout/hList9"/>
    <dgm:cxn modelId="{4A31D641-1B5D-46D3-B685-0C4DC6EFE71B}" srcId="{00C18FBF-3FF5-4C16-97CF-AF03740D7AB6}" destId="{F2881FB1-6580-4F21-A283-BFAA6F91D5D2}" srcOrd="1" destOrd="0" parTransId="{2D960FDD-BADA-480D-9043-497C56588AD3}" sibTransId="{A5ABDC17-7AB5-4F0E-992A-F9343F5D74EB}"/>
    <dgm:cxn modelId="{A2C6EB2C-4F5F-4BC6-8F88-9A30E9C718A0}" type="presOf" srcId="{00C18FBF-3FF5-4C16-97CF-AF03740D7AB6}" destId="{0DC7A063-583D-4B0F-88B2-BD54F95D95AF}" srcOrd="0" destOrd="0" presId="urn:microsoft.com/office/officeart/2005/8/layout/hList9"/>
    <dgm:cxn modelId="{F1D4E0F3-E91E-45E1-9F0A-86A740B7850C}" type="presOf" srcId="{7FCE83D9-631B-4420-BBFC-CA0AFA59F747}" destId="{7453D9C8-CD6E-4AA4-8A19-7F6F667528F0}" srcOrd="0" destOrd="0" presId="urn:microsoft.com/office/officeart/2005/8/layout/hList9"/>
    <dgm:cxn modelId="{AD25A8A0-4628-40E2-8C9E-64E6AD4D4D91}" srcId="{B4F1B46E-22B2-4721-950C-8704487586DC}" destId="{F9D46839-CD06-4669-AAE4-4D1E9AFEDA78}" srcOrd="1" destOrd="0" parTransId="{B6B535D8-00AB-4FA1-AAEC-92498ABC6F4C}" sibTransId="{6497F199-DC2A-41F9-A449-D395E6BC4900}"/>
    <dgm:cxn modelId="{70CAB4FC-3D17-49C2-8A7B-F387031FCDCA}" srcId="{7FCE83D9-631B-4420-BBFC-CA0AFA59F747}" destId="{DB9FB862-4759-4D6A-84F3-01524B92723B}" srcOrd="0" destOrd="0" parTransId="{CD1EE44C-3116-420B-89E3-1D797CB25D34}" sibTransId="{4BD4D4A5-043E-4ED5-A5CA-8D46DADC3150}"/>
    <dgm:cxn modelId="{244C4F3F-14F9-4165-BF91-54AD06DDC850}" type="presOf" srcId="{2DFB7E57-F616-4E04-9C0F-1B11725609EE}" destId="{5BFB0E7A-F7FC-4433-9962-E503170823AC}" srcOrd="0" destOrd="0" presId="urn:microsoft.com/office/officeart/2005/8/layout/hList9"/>
    <dgm:cxn modelId="{0FBEBA22-5C42-4A80-80DD-73A6F36919FD}" type="presOf" srcId="{9614A323-64B1-4077-A841-022051EC749A}" destId="{AD2806AC-6A03-4F05-9F4D-F72EA0E56FBF}" srcOrd="0" destOrd="0" presId="urn:microsoft.com/office/officeart/2005/8/layout/hList9"/>
    <dgm:cxn modelId="{BF63A9DE-1D9F-4FE8-BFAE-364437007946}" type="presOf" srcId="{F9D46839-CD06-4669-AAE4-4D1E9AFEDA78}" destId="{4AE7D907-B6F4-4647-AB3F-ABE94C438AE8}" srcOrd="1" destOrd="0" presId="urn:microsoft.com/office/officeart/2005/8/layout/hList9"/>
    <dgm:cxn modelId="{DDB5AD9A-40B0-48EF-AF2C-8CCDA330F7FE}" srcId="{B4F1B46E-22B2-4721-950C-8704487586DC}" destId="{9D72CDD3-5859-43DB-BD75-0C3C30E3DE62}" srcOrd="0" destOrd="0" parTransId="{1D5B1F83-33A7-4298-BC11-2B1252AFAEA5}" sibTransId="{15E25BD4-1EBF-43C2-8885-DBF66B8429E1}"/>
    <dgm:cxn modelId="{BEC2385D-6E6D-4972-AEDA-21C69920F37D}" type="presOf" srcId="{DB9FB862-4759-4D6A-84F3-01524B92723B}" destId="{5B88A17E-EFF5-4A04-9CC9-D2131DA9ECCC}" srcOrd="1" destOrd="0" presId="urn:microsoft.com/office/officeart/2005/8/layout/hList9"/>
    <dgm:cxn modelId="{CD5EFFB3-C9FD-4DAC-8D97-0C2FB02B380B}" srcId="{B4F1B46E-22B2-4721-950C-8704487586DC}" destId="{7CB6360B-4022-4E96-922B-A12DE0E2A39F}" srcOrd="2" destOrd="0" parTransId="{44B2858F-607B-47DF-B44B-EA7D73FDC9F2}" sibTransId="{B35ED9D1-2A17-4034-8D08-4945CA54F6C9}"/>
    <dgm:cxn modelId="{2B6D0F70-080A-4243-BA40-86DDBFFBB812}" srcId="{6352CA33-6755-44BE-808F-400DA4CF80A7}" destId="{2DFB7E57-F616-4E04-9C0F-1B11725609EE}" srcOrd="2" destOrd="0" parTransId="{A8FAC1AF-22C2-412B-90D0-EB40F3A63D1D}" sibTransId="{7B8C42B3-4B5E-4087-A562-C221F67A9721}"/>
    <dgm:cxn modelId="{45B5D296-DC64-421E-86A1-64747078C517}" type="presOf" srcId="{9D72CDD3-5859-43DB-BD75-0C3C30E3DE62}" destId="{6B08AC4B-4CEC-41E5-AE19-47A4E2720563}" srcOrd="0" destOrd="0" presId="urn:microsoft.com/office/officeart/2005/8/layout/hList9"/>
    <dgm:cxn modelId="{F75932FA-C725-4C76-ABAF-CBFF7BAA6B01}" type="presOf" srcId="{DB9FB862-4759-4D6A-84F3-01524B92723B}" destId="{402C2C77-A32C-4D99-9940-12535E1181F2}" srcOrd="0" destOrd="0" presId="urn:microsoft.com/office/officeart/2005/8/layout/hList9"/>
    <dgm:cxn modelId="{F3F24975-D798-4208-89B3-1DCD87E4FBBE}" type="presParOf" srcId="{0DC7A063-583D-4B0F-88B2-BD54F95D95AF}" destId="{3B23570A-ECC9-4DF8-BCB4-0465C69CBB88}" srcOrd="0" destOrd="0" presId="urn:microsoft.com/office/officeart/2005/8/layout/hList9"/>
    <dgm:cxn modelId="{C2A332D0-A7B2-4FED-85F6-991AF2802F65}" type="presParOf" srcId="{0DC7A063-583D-4B0F-88B2-BD54F95D95AF}" destId="{FC66A233-6BBA-46AF-B2F6-28E379B158E2}" srcOrd="1" destOrd="0" presId="urn:microsoft.com/office/officeart/2005/8/layout/hList9"/>
    <dgm:cxn modelId="{D1D89588-83FB-43E2-981B-6E11C9E25179}" type="presParOf" srcId="{FC66A233-6BBA-46AF-B2F6-28E379B158E2}" destId="{46739A04-1AA3-49C6-8EA7-EB1DE975B900}" srcOrd="0" destOrd="0" presId="urn:microsoft.com/office/officeart/2005/8/layout/hList9"/>
    <dgm:cxn modelId="{7431C96A-1BA3-45A1-A1A3-F98463B7955D}" type="presParOf" srcId="{FC66A233-6BBA-46AF-B2F6-28E379B158E2}" destId="{535C6EC9-8098-42C5-8527-E62FF045E4EB}" srcOrd="1" destOrd="0" presId="urn:microsoft.com/office/officeart/2005/8/layout/hList9"/>
    <dgm:cxn modelId="{508F4536-6093-4658-9936-F9431AEC814D}" type="presParOf" srcId="{535C6EC9-8098-42C5-8527-E62FF045E4EB}" destId="{6B08AC4B-4CEC-41E5-AE19-47A4E2720563}" srcOrd="0" destOrd="0" presId="urn:microsoft.com/office/officeart/2005/8/layout/hList9"/>
    <dgm:cxn modelId="{709FF9E2-63A5-4B9A-8DB2-5E29F9D46311}" type="presParOf" srcId="{535C6EC9-8098-42C5-8527-E62FF045E4EB}" destId="{187D4E8C-5C91-4D00-870C-2C45D4EA263C}" srcOrd="1" destOrd="0" presId="urn:microsoft.com/office/officeart/2005/8/layout/hList9"/>
    <dgm:cxn modelId="{C41BD852-FE52-4B59-ABF8-8AE14BAA644E}" type="presParOf" srcId="{FC66A233-6BBA-46AF-B2F6-28E379B158E2}" destId="{ADF61BBD-28F4-4815-BC7F-82CF00464E8B}" srcOrd="2" destOrd="0" presId="urn:microsoft.com/office/officeart/2005/8/layout/hList9"/>
    <dgm:cxn modelId="{CFF2AEFC-A050-458F-95F6-9FCD6720F7EA}" type="presParOf" srcId="{ADF61BBD-28F4-4815-BC7F-82CF00464E8B}" destId="{59179C9B-8BA4-4AC7-ACB1-A12DE00142E2}" srcOrd="0" destOrd="0" presId="urn:microsoft.com/office/officeart/2005/8/layout/hList9"/>
    <dgm:cxn modelId="{1FE21A5B-D224-4681-9F5D-804A8C520F98}" type="presParOf" srcId="{ADF61BBD-28F4-4815-BC7F-82CF00464E8B}" destId="{4AE7D907-B6F4-4647-AB3F-ABE94C438AE8}" srcOrd="1" destOrd="0" presId="urn:microsoft.com/office/officeart/2005/8/layout/hList9"/>
    <dgm:cxn modelId="{6450FF04-0CC4-4EFD-ACD0-06A0478C6E12}" type="presParOf" srcId="{FC66A233-6BBA-46AF-B2F6-28E379B158E2}" destId="{E50A9A83-9985-4184-A476-E3402BD8E76E}" srcOrd="3" destOrd="0" presId="urn:microsoft.com/office/officeart/2005/8/layout/hList9"/>
    <dgm:cxn modelId="{4253D51E-42D1-4CFD-8A09-E643E43FD5A2}" type="presParOf" srcId="{E50A9A83-9985-4184-A476-E3402BD8E76E}" destId="{1877502C-A892-4DC0-ADA6-FA065097BB90}" srcOrd="0" destOrd="0" presId="urn:microsoft.com/office/officeart/2005/8/layout/hList9"/>
    <dgm:cxn modelId="{1037BDF7-E4A2-44FC-9842-84FA3E686A3F}" type="presParOf" srcId="{E50A9A83-9985-4184-A476-E3402BD8E76E}" destId="{D685DD23-B321-4B5E-842F-394CB33239FA}" srcOrd="1" destOrd="0" presId="urn:microsoft.com/office/officeart/2005/8/layout/hList9"/>
    <dgm:cxn modelId="{849EFB05-CA52-49B1-B482-2317CF2FCD1E}" type="presParOf" srcId="{0DC7A063-583D-4B0F-88B2-BD54F95D95AF}" destId="{3845DB9A-BEF3-4D5D-B9C7-5FC0456401AC}" srcOrd="2" destOrd="0" presId="urn:microsoft.com/office/officeart/2005/8/layout/hList9"/>
    <dgm:cxn modelId="{BA3A70F5-526A-4625-B27F-2E7AA3DB1354}" type="presParOf" srcId="{0DC7A063-583D-4B0F-88B2-BD54F95D95AF}" destId="{FC7ED273-8CFD-43C2-9C05-44FADF3E0637}" srcOrd="3" destOrd="0" presId="urn:microsoft.com/office/officeart/2005/8/layout/hList9"/>
    <dgm:cxn modelId="{29CF7406-B293-4F2E-A26D-8A9F66E3FF98}" type="presParOf" srcId="{0DC7A063-583D-4B0F-88B2-BD54F95D95AF}" destId="{13C564B0-C27E-4ABA-AFDA-59E145B256BA}" srcOrd="4" destOrd="0" presId="urn:microsoft.com/office/officeart/2005/8/layout/hList9"/>
    <dgm:cxn modelId="{FF0B23D6-A59B-4053-9BF7-B4E586EAA667}" type="presParOf" srcId="{0DC7A063-583D-4B0F-88B2-BD54F95D95AF}" destId="{6300E233-87DF-4270-9808-160BFEB8A5BE}" srcOrd="5" destOrd="0" presId="urn:microsoft.com/office/officeart/2005/8/layout/hList9"/>
    <dgm:cxn modelId="{1421DF42-54A2-4DEB-B740-ADCEB1C2D795}" type="presParOf" srcId="{0DC7A063-583D-4B0F-88B2-BD54F95D95AF}" destId="{6E53DEF7-499E-42EE-802D-59B2F8915392}" srcOrd="6" destOrd="0" presId="urn:microsoft.com/office/officeart/2005/8/layout/hList9"/>
    <dgm:cxn modelId="{DAF54E78-2A0D-4049-AD91-8A4645B8F177}" type="presParOf" srcId="{6E53DEF7-499E-42EE-802D-59B2F8915392}" destId="{E08C30D1-35EA-4D05-9731-5D01E3FCBD09}" srcOrd="0" destOrd="0" presId="urn:microsoft.com/office/officeart/2005/8/layout/hList9"/>
    <dgm:cxn modelId="{38E16B39-DFE0-4823-A07C-0171EC3D6963}" type="presParOf" srcId="{6E53DEF7-499E-42EE-802D-59B2F8915392}" destId="{2F3BD88A-9166-4A26-B941-B9BAEE1A11D5}" srcOrd="1" destOrd="0" presId="urn:microsoft.com/office/officeart/2005/8/layout/hList9"/>
    <dgm:cxn modelId="{E26CD5E7-C10E-46F6-82EA-D399A3A0314C}" type="presParOf" srcId="{2F3BD88A-9166-4A26-B941-B9BAEE1A11D5}" destId="{F660F4B9-35DB-4256-A868-A35C6DCCF6B2}" srcOrd="0" destOrd="0" presId="urn:microsoft.com/office/officeart/2005/8/layout/hList9"/>
    <dgm:cxn modelId="{5CB86994-A0E4-42E9-83BF-7AD16852544D}" type="presParOf" srcId="{2F3BD88A-9166-4A26-B941-B9BAEE1A11D5}" destId="{10C9E3CF-3A8F-4100-8ACD-91E2373197A2}" srcOrd="1" destOrd="0" presId="urn:microsoft.com/office/officeart/2005/8/layout/hList9"/>
    <dgm:cxn modelId="{BA6B8A2D-2D65-449C-AADC-9044E6499D84}" type="presParOf" srcId="{0DC7A063-583D-4B0F-88B2-BD54F95D95AF}" destId="{69136330-53DB-4978-A56B-160862279381}" srcOrd="7" destOrd="0" presId="urn:microsoft.com/office/officeart/2005/8/layout/hList9"/>
    <dgm:cxn modelId="{899383AE-649A-447A-B060-8C5E609E764E}" type="presParOf" srcId="{0DC7A063-583D-4B0F-88B2-BD54F95D95AF}" destId="{FD776C1E-557E-4553-9447-49B69EEC7907}" srcOrd="8" destOrd="0" presId="urn:microsoft.com/office/officeart/2005/8/layout/hList9"/>
    <dgm:cxn modelId="{7CFC2726-5DB9-4FA9-B83E-67B78D39699B}" type="presParOf" srcId="{0DC7A063-583D-4B0F-88B2-BD54F95D95AF}" destId="{FC2522F1-14BB-4B37-B60E-2E8A7E8A6C30}" srcOrd="9" destOrd="0" presId="urn:microsoft.com/office/officeart/2005/8/layout/hList9"/>
    <dgm:cxn modelId="{E8B68AE3-623C-4450-8628-4B9DE898F2D3}" type="presParOf" srcId="{0DC7A063-583D-4B0F-88B2-BD54F95D95AF}" destId="{2C2F6211-85A7-47FE-9239-DE94DF41A263}" srcOrd="10" destOrd="0" presId="urn:microsoft.com/office/officeart/2005/8/layout/hList9"/>
    <dgm:cxn modelId="{EC242D0F-9C51-43EF-BB24-D1BBEB94550C}" type="presParOf" srcId="{0DC7A063-583D-4B0F-88B2-BD54F95D95AF}" destId="{7B0C2EAE-70CB-4160-863D-210C3C66D5FD}" srcOrd="11" destOrd="0" presId="urn:microsoft.com/office/officeart/2005/8/layout/hList9"/>
    <dgm:cxn modelId="{5C3B6D20-A182-45A2-B6AB-5F481E87FB33}" type="presParOf" srcId="{7B0C2EAE-70CB-4160-863D-210C3C66D5FD}" destId="{5AF3752E-55A6-443C-AD35-C49DF50A4566}" srcOrd="0" destOrd="0" presId="urn:microsoft.com/office/officeart/2005/8/layout/hList9"/>
    <dgm:cxn modelId="{610330A7-87C7-459D-86C2-ACB05BDD9D7F}" type="presParOf" srcId="{7B0C2EAE-70CB-4160-863D-210C3C66D5FD}" destId="{53567A66-F0E9-4EF8-ADA9-764BA36AA6A9}" srcOrd="1" destOrd="0" presId="urn:microsoft.com/office/officeart/2005/8/layout/hList9"/>
    <dgm:cxn modelId="{7A222AFC-265D-4EFD-9118-61E935C10615}" type="presParOf" srcId="{53567A66-F0E9-4EF8-ADA9-764BA36AA6A9}" destId="{AD2806AC-6A03-4F05-9F4D-F72EA0E56FBF}" srcOrd="0" destOrd="0" presId="urn:microsoft.com/office/officeart/2005/8/layout/hList9"/>
    <dgm:cxn modelId="{59E3240A-B883-4862-B551-350FD055CB09}" type="presParOf" srcId="{53567A66-F0E9-4EF8-ADA9-764BA36AA6A9}" destId="{F8977219-728E-448F-AE8B-46B14F4F17DE}" srcOrd="1" destOrd="0" presId="urn:microsoft.com/office/officeart/2005/8/layout/hList9"/>
    <dgm:cxn modelId="{14F3896F-F46A-464A-889F-2AACA51FE10E}" type="presParOf" srcId="{7B0C2EAE-70CB-4160-863D-210C3C66D5FD}" destId="{3A2540E0-F680-4CC5-9459-FAA3C3F808DD}" srcOrd="2" destOrd="0" presId="urn:microsoft.com/office/officeart/2005/8/layout/hList9"/>
    <dgm:cxn modelId="{C64B16A0-CBC3-4896-899B-CF568284110E}" type="presParOf" srcId="{3A2540E0-F680-4CC5-9459-FAA3C3F808DD}" destId="{3EF0EDF9-1C56-4EED-AD90-E3941C690CA7}" srcOrd="0" destOrd="0" presId="urn:microsoft.com/office/officeart/2005/8/layout/hList9"/>
    <dgm:cxn modelId="{E8350443-7CDE-4254-BC82-660EF90DDF0E}" type="presParOf" srcId="{3A2540E0-F680-4CC5-9459-FAA3C3F808DD}" destId="{D9C8E064-AA7D-47BA-91EE-364D3BC742B2}" srcOrd="1" destOrd="0" presId="urn:microsoft.com/office/officeart/2005/8/layout/hList9"/>
    <dgm:cxn modelId="{D9BD79FE-496D-4564-AA81-90670592E7C1}" type="presParOf" srcId="{7B0C2EAE-70CB-4160-863D-210C3C66D5FD}" destId="{B9F16DBA-EA41-4EF8-B35E-E164D08CE616}" srcOrd="3" destOrd="0" presId="urn:microsoft.com/office/officeart/2005/8/layout/hList9"/>
    <dgm:cxn modelId="{6656863C-A85C-4A09-9F21-15A8B4FED376}" type="presParOf" srcId="{B9F16DBA-EA41-4EF8-B35E-E164D08CE616}" destId="{5BFB0E7A-F7FC-4433-9962-E503170823AC}" srcOrd="0" destOrd="0" presId="urn:microsoft.com/office/officeart/2005/8/layout/hList9"/>
    <dgm:cxn modelId="{7EAB57B7-894A-44CF-A2F7-90FE984E51A9}" type="presParOf" srcId="{B9F16DBA-EA41-4EF8-B35E-E164D08CE616}" destId="{DDADC600-F5F7-4D0F-8980-09436EB73D3E}" srcOrd="1" destOrd="0" presId="urn:microsoft.com/office/officeart/2005/8/layout/hList9"/>
    <dgm:cxn modelId="{FC7B9523-2902-4D71-BC3C-CFB32D7B0649}" type="presParOf" srcId="{0DC7A063-583D-4B0F-88B2-BD54F95D95AF}" destId="{FBCC4E74-37C0-494F-ABC0-7D18132E1437}" srcOrd="12" destOrd="0" presId="urn:microsoft.com/office/officeart/2005/8/layout/hList9"/>
    <dgm:cxn modelId="{40192920-D6BB-48D3-8255-77CAA221F720}" type="presParOf" srcId="{0DC7A063-583D-4B0F-88B2-BD54F95D95AF}" destId="{89E6DA6E-7A23-44BD-8A99-378091FF741D}" srcOrd="13" destOrd="0" presId="urn:microsoft.com/office/officeart/2005/8/layout/hList9"/>
    <dgm:cxn modelId="{FD163B20-D152-4BE3-8623-4A58F99DD04A}" type="presParOf" srcId="{0DC7A063-583D-4B0F-88B2-BD54F95D95AF}" destId="{E966790E-26B5-4EB8-981F-1094BF4B7611}" srcOrd="14" destOrd="0" presId="urn:microsoft.com/office/officeart/2005/8/layout/hList9"/>
    <dgm:cxn modelId="{6FCB9428-1BDF-4994-9E6E-578C838FA16E}" type="presParOf" srcId="{0DC7A063-583D-4B0F-88B2-BD54F95D95AF}" destId="{229B7655-E1F4-4CF5-84B8-30F0491D32B5}" srcOrd="15" destOrd="0" presId="urn:microsoft.com/office/officeart/2005/8/layout/hList9"/>
    <dgm:cxn modelId="{4D35E889-BE61-451B-92D9-5513502EBAB4}" type="presParOf" srcId="{0DC7A063-583D-4B0F-88B2-BD54F95D95AF}" destId="{F85FFCDF-8E5F-492B-B22D-55A08EACE783}" srcOrd="16" destOrd="0" presId="urn:microsoft.com/office/officeart/2005/8/layout/hList9"/>
    <dgm:cxn modelId="{6F3BF77B-3771-4B00-ABCD-EF5252688171}" type="presParOf" srcId="{F85FFCDF-8E5F-492B-B22D-55A08EACE783}" destId="{600B3FB2-1315-4A84-8613-B445666BC7D2}" srcOrd="0" destOrd="0" presId="urn:microsoft.com/office/officeart/2005/8/layout/hList9"/>
    <dgm:cxn modelId="{F20B4FDC-FB26-457B-8A9F-70D814297B8C}" type="presParOf" srcId="{F85FFCDF-8E5F-492B-B22D-55A08EACE783}" destId="{E47C73E9-FBEE-4370-9B3F-E04EB7C4023A}" srcOrd="1" destOrd="0" presId="urn:microsoft.com/office/officeart/2005/8/layout/hList9"/>
    <dgm:cxn modelId="{CDE854DF-F23C-49BB-AEA5-765FDEEE6BD2}" type="presParOf" srcId="{E47C73E9-FBEE-4370-9B3F-E04EB7C4023A}" destId="{402C2C77-A32C-4D99-9940-12535E1181F2}" srcOrd="0" destOrd="0" presId="urn:microsoft.com/office/officeart/2005/8/layout/hList9"/>
    <dgm:cxn modelId="{107D1704-A2DB-4B37-9A47-E55BDCBA07AE}" type="presParOf" srcId="{E47C73E9-FBEE-4370-9B3F-E04EB7C4023A}" destId="{5B88A17E-EFF5-4A04-9CC9-D2131DA9ECCC}" srcOrd="1" destOrd="0" presId="urn:microsoft.com/office/officeart/2005/8/layout/hList9"/>
    <dgm:cxn modelId="{8C9F2AEC-65DE-43CA-B335-24592C15CD10}" type="presParOf" srcId="{0DC7A063-583D-4B0F-88B2-BD54F95D95AF}" destId="{9051EF7D-7D6C-4B43-A6C4-239F9933C94D}" srcOrd="17" destOrd="0" presId="urn:microsoft.com/office/officeart/2005/8/layout/hList9"/>
    <dgm:cxn modelId="{6245E4A5-71AF-4376-8BD3-4851B100F310}" type="presParOf" srcId="{0DC7A063-583D-4B0F-88B2-BD54F95D95AF}" destId="{7453D9C8-CD6E-4AA4-8A19-7F6F667528F0}" srcOrd="18" destOrd="0" presId="urn:microsoft.com/office/officeart/2005/8/layout/hList9"/>
  </dgm:cxnLst>
  <dgm:bg/>
  <dgm:whole/>
</dgm:dataModel>
</file>

<file path=ppt/diagrams/layout1.xml><?xml version="1.0" encoding="utf-8"?>
<dgm:layoutDef xmlns:dgm="http://schemas.openxmlformats.org/drawingml/2006/diagram" xmlns:a="http://schemas.openxmlformats.org/drawingml/2006/main" uniqueId="urn:microsoft.com/office/officeart/2005/8/layout/hList9">
  <dgm:title val=""/>
  <dgm:desc val=""/>
  <dgm:catLst>
    <dgm:cat type="list" pri="8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Lst>
      <dgm:cxnLst>
        <dgm:cxn modelId="3" srcId="0" destId="1" srcOrd="0" destOrd="0"/>
        <dgm:cxn modelId="4" srcId="0" destId="2" srcOrd="1" destOrd="0"/>
        <dgm:cxn modelId="13" srcId="1" destId="11" srcOrd="0" destOrd="0"/>
        <dgm:cxn modelId="14" srcId="1" destId="12" srcOrd="0" destOrd="0"/>
        <dgm:cxn modelId="23" srcId="2" destId="21" srcOrd="0" destOrd="0"/>
        <dgm:cxn modelId="24" srcId="2" destId="22" srcOrd="0" destOrd="0"/>
      </dgm:cxnLst>
      <dgm:bg/>
      <dgm:whole/>
    </dgm:dataModel>
  </dgm:sampData>
  <dgm:styleData>
    <dgm:dataModel>
      <dgm:ptLst>
        <dgm:pt modelId="0" type="doc"/>
        <dgm:pt modelId="1"/>
        <dgm:pt modelId="2"/>
      </dgm:ptLst>
      <dgm:cxnLst>
        <dgm:cxn modelId="3" srcId="0" destId="1" srcOrd="0" destOrd="0"/>
        <dgm:cxn modelId="4" srcId="1" destId="2" srcOrd="0" destOrd="0"/>
      </dgm:cxnLst>
      <dgm:bg/>
      <dgm:whole/>
    </dgm:dataModel>
  </dgm:styleData>
  <dgm:clrData>
    <dgm:dataModel>
      <dgm:ptLst>
        <dgm:pt modelId="0" type="doc"/>
        <dgm:pt modelId="1"/>
        <dgm:pt modelId="11"/>
        <dgm:pt modelId="12"/>
        <dgm:pt modelId="13"/>
        <dgm:pt modelId="14"/>
        <dgm:pt modelId="2"/>
        <dgm:pt modelId="21"/>
        <dgm:pt modelId="22"/>
        <dgm:pt modelId="23"/>
        <dgm:pt modelId="24"/>
        <dgm:pt modelId="3"/>
        <dgm:pt modelId="31"/>
        <dgm:pt modelId="32"/>
        <dgm:pt modelId="33"/>
        <dgm:pt modelId="34"/>
      </dgm:ptLst>
      <dgm:cxnLst>
        <dgm:cxn modelId="4" srcId="0" destId="1" srcOrd="0" destOrd="0"/>
        <dgm:cxn modelId="5" srcId="0" destId="2" srcOrd="1" destOrd="0"/>
        <dgm:cxn modelId="6" srcId="0" destId="3" srcOrd="1" destOrd="0"/>
        <dgm:cxn modelId="15" srcId="1" destId="11" srcOrd="0" destOrd="0"/>
        <dgm:cxn modelId="16" srcId="1" destId="12" srcOrd="0" destOrd="0"/>
        <dgm:cxn modelId="17" srcId="1" destId="13" srcOrd="0" destOrd="0"/>
        <dgm:cxn modelId="18" srcId="1" destId="14" srcOrd="0" destOrd="0"/>
        <dgm:cxn modelId="25" srcId="2" destId="21" srcOrd="0" destOrd="0"/>
        <dgm:cxn modelId="26" srcId="2" destId="22" srcOrd="0" destOrd="0"/>
        <dgm:cxn modelId="27" srcId="2" destId="23" srcOrd="0" destOrd="0"/>
        <dgm:cxn modelId="28" srcId="2" destId="24" srcOrd="0" destOrd="0"/>
        <dgm:cxn modelId="35" srcId="3" destId="31" srcOrd="0" destOrd="0"/>
        <dgm:cxn modelId="36" srcId="3" destId="32" srcOrd="0" destOrd="0"/>
        <dgm:cxn modelId="37" srcId="3" destId="33" srcOrd="0" destOrd="0"/>
        <dgm:cxn modelId="38" srcId="3" destId="34" srcOrd="0" destOrd="0"/>
      </dgm:cxnLst>
      <dgm:bg/>
      <dgm:whole/>
    </dgm:dataModel>
  </dgm:clrData>
  <dgm:layoutNode name="list">
    <dgm:varLst>
      <dgm:dir/>
      <dgm:animLvl val="lvl"/>
    </dgm:varLst>
    <dgm:choose name="Name0">
      <dgm:if name="Name1" func="var" arg="dir" op="equ" val="norm">
        <dgm:alg type="lin">
          <dgm:param type="linDir" val="fromL"/>
          <dgm:param type="fallback" val="2D"/>
          <dgm:param type="nodeVertAlign" val="t"/>
        </dgm:alg>
      </dgm:if>
      <dgm:else name="Name2">
        <dgm:alg type="lin">
          <dgm:param type="linDir" val="fromR"/>
          <dgm:param type="fallback" val="2D"/>
          <dgm:param type="nodeVertAlign" val="t"/>
        </dgm:alg>
      </dgm:else>
    </dgm:choose>
    <dgm:shape xmlns:r="http://schemas.openxmlformats.org/officeDocument/2006/relationships" r:blip="">
      <dgm:adjLst/>
    </dgm:shape>
    <dgm:presOf/>
    <dgm:constrLst>
      <dgm:constr type="w" for="ch" forName="circle" refType="w" fact="0.5"/>
      <dgm:constr type="w" for="ch" forName="vertFlow" refType="w" fact="0.75"/>
      <dgm:constr type="h" for="des" forName="firstComp" refType="w" refFor="ch" refForName="vertFlow" fact="0.667"/>
      <dgm:constr type="h" for="des" forName="comp" refType="h" refFor="des" refForName="firstComp" op="equ"/>
      <dgm:constr type="h" for="des" forName="topSpace" refType="w" refFor="ch" refForName="circle" op="equ" fact="0.4"/>
      <dgm:constr type="w" for="ch" forName="posSpace" refType="w" fact="0.4"/>
      <dgm:constr type="w" for="ch" forName="negSpace" refType="w" fact="-1.15"/>
      <dgm:constr type="w" for="ch" forName="transSpace" refType="w" fact="0.75"/>
      <dgm:constr type="primFontSz" for="ch" forName="circle" op="equ" val="65"/>
      <dgm:constr type="primFontSz" for="des" forName="firstChildTx" val="65"/>
      <dgm:constr type="primFontSz" for="des" forName="childTx" refType="primFontSz" refFor="des" refForName="firstChildTx" op="equ"/>
    </dgm:constrLst>
    <dgm:ruleLst/>
    <dgm:forEach name="Name3" axis="ch" ptType="node">
      <dgm:layoutNode name="posSpace">
        <dgm:alg type="sp"/>
        <dgm:shape xmlns:r="http://schemas.openxmlformats.org/officeDocument/2006/relationships" r:blip="">
          <dgm:adjLst/>
        </dgm:shape>
        <dgm:presOf/>
        <dgm:constrLst/>
        <dgm:ruleLst/>
      </dgm:layoutNode>
      <dgm:layoutNode name="vertFlow">
        <dgm:alg type="lin">
          <dgm:param type="linDir" val="fromT"/>
        </dgm:alg>
        <dgm:shape xmlns:r="http://schemas.openxmlformats.org/officeDocument/2006/relationships" r:blip="">
          <dgm:adjLst/>
        </dgm:shape>
        <dgm:presOf/>
        <dgm:constrLst>
          <dgm:constr type="w" for="ch" forName="firstComp" refType="w"/>
          <dgm:constr type="w" for="ch" forName="comp" refType="w"/>
        </dgm:constrLst>
        <dgm:ruleLst/>
        <dgm:layoutNode name="topSpace">
          <dgm:alg type="sp"/>
          <dgm:shape xmlns:r="http://schemas.openxmlformats.org/officeDocument/2006/relationships" r:blip="">
            <dgm:adjLst/>
          </dgm:shape>
          <dgm:presOf/>
          <dgm:constrLst/>
          <dgm:ruleLst/>
        </dgm:layoutNode>
        <dgm:layoutNode name="firstComp">
          <dgm:alg type="composite"/>
          <dgm:shape xmlns:r="http://schemas.openxmlformats.org/officeDocument/2006/relationships" r:blip="">
            <dgm:adjLst/>
          </dgm:shape>
          <dgm:presOf/>
          <dgm:choose name="Name4">
            <dgm:if name="Name5" func="var" arg="dir" op="equ" val="norm">
              <dgm:constrLst>
                <dgm:constr type="l" for="ch" forName="firstChild"/>
                <dgm:constr type="t" for="ch" forName="firstChild"/>
                <dgm:constr type="w" for="ch" forName="firstChild" refType="w"/>
                <dgm:constr type="h" for="ch" forName="firstChild" refType="h"/>
                <dgm:constr type="l" for="ch" forName="firstChildTx" refType="w" fact="0.16"/>
                <dgm:constr type="r" for="ch" forName="firstChildTx" refType="w"/>
                <dgm:constr type="h" for="ch" forName="firstChildTx" refFor="ch" refForName="firstChild" op="equ"/>
              </dgm:constrLst>
            </dgm:if>
            <dgm:else name="Name6">
              <dgm:constrLst>
                <dgm:constr type="l" for="ch" forName="firstChild"/>
                <dgm:constr type="t" for="ch" forName="firstChild"/>
                <dgm:constr type="w" for="ch" forName="firstChild" refType="w"/>
                <dgm:constr type="h" for="ch" forName="firstChild" refType="h"/>
                <dgm:constr type="l" for="ch" forName="firstChildTx"/>
                <dgm:constr type="r" for="ch" forName="firstChildTx" refType="w" fact="0.825"/>
                <dgm:constr type="h" for="ch" forName="firstChildTx" refFor="ch" refForName="firstChild" op="equ"/>
              </dgm:constrLst>
            </dgm:else>
          </dgm:choose>
          <dgm:ruleLst/>
          <dgm:layoutNode name="firstChild" styleLbl="bgAccFollowNode1">
            <dgm:alg type="sp"/>
            <dgm:shape xmlns:r="http://schemas.openxmlformats.org/officeDocument/2006/relationships" type="rect" r:blip="">
              <dgm:adjLst/>
            </dgm:shape>
            <dgm:presOf axis="ch desOrSelf" ptType="node node" cnt="1 0"/>
            <dgm:constrLst/>
            <dgm:ruleLst/>
          </dgm:layoutNode>
          <dgm:layoutNode name="firstChildTx" styleLbl="bgAccFollowNode1">
            <dgm:varLst>
              <dgm:bulletEnabled val="1"/>
            </dgm:varLst>
            <dgm:alg type="tx">
              <dgm:param type="parTxLTRAlign" val="l"/>
            </dgm:alg>
            <dgm:shape xmlns:r="http://schemas.openxmlformats.org/officeDocument/2006/relationships" type="rect" r:blip="" hideGeom="1">
              <dgm:adjLst/>
            </dgm:shape>
            <dgm:presOf axis="ch desOrSelf" ptType="node node" cnt="1 0"/>
            <dgm:choose name="Name7">
              <dgm:if name="Name8" func="var" arg="dir" op="equ" val="norm">
                <dgm:constrLst>
                  <dgm:constr type="primFontSz" val="65"/>
                  <dgm:constr type="lMarg"/>
                </dgm:constrLst>
              </dgm:if>
              <dgm:else name="Name9">
                <dgm:constrLst>
                  <dgm:constr type="primFontSz" val="65"/>
                  <dgm:constr type="rMarg"/>
                </dgm:constrLst>
              </dgm:else>
            </dgm:choose>
            <dgm:ruleLst>
              <dgm:rule type="primFontSz" val="5" fact="NaN" max="NaN"/>
            </dgm:ruleLst>
          </dgm:layoutNode>
        </dgm:layoutNode>
        <dgm:forEach name="Name10" axis="ch" ptType="node" st="2">
          <dgm:layoutNode name="comp">
            <dgm:alg type="composite"/>
            <dgm:shape xmlns:r="http://schemas.openxmlformats.org/officeDocument/2006/relationships" r:blip="">
              <dgm:adjLst/>
            </dgm:shape>
            <dgm:presOf/>
            <dgm:choose name="Name11">
              <dgm:if name="Name12" func="var" arg="dir" op="equ" val="norm">
                <dgm:constrLst>
                  <dgm:constr type="l" for="ch" forName="child"/>
                  <dgm:constr type="t" for="ch" forName="child"/>
                  <dgm:constr type="w" for="ch" forName="child" refType="w"/>
                  <dgm:constr type="h" for="ch" forName="child" refType="h"/>
                  <dgm:constr type="l" for="ch" forName="childTx" refType="w" fact="0.16"/>
                  <dgm:constr type="r" for="ch" forName="childTx" refType="w"/>
                  <dgm:constr type="h" for="ch" forName="childTx" refFor="ch" refForName="child" op="equ"/>
                </dgm:constrLst>
              </dgm:if>
              <dgm:else name="Name13">
                <dgm:constrLst>
                  <dgm:constr type="l" for="ch" forName="child"/>
                  <dgm:constr type="t" for="ch" forName="child"/>
                  <dgm:constr type="w" for="ch" forName="child" refType="w"/>
                  <dgm:constr type="h" for="ch" forName="child" refType="h"/>
                  <dgm:constr type="l" for="ch" forName="childTx"/>
                  <dgm:constr type="r" for="ch" forName="childTx" refType="w" fact="0.825"/>
                  <dgm:constr type="h" for="ch" forName="childTx" refFor="ch" refForName="child" op="equ"/>
                </dgm:constrLst>
              </dgm:else>
            </dgm:choose>
            <dgm:ruleLst/>
            <dgm:layoutNode name="child" styleLbl="bgAccFollowNode1">
              <dgm:alg type="sp"/>
              <dgm:shape xmlns:r="http://schemas.openxmlformats.org/officeDocument/2006/relationships" type="rect" r:blip="">
                <dgm:adjLst/>
              </dgm:shape>
              <dgm:presOf axis="desOrSelf" ptType="node"/>
              <dgm:constrLst/>
              <dgm:ruleLst/>
            </dgm:layoutNode>
            <dgm:layoutNode name="childTx" styleLbl="bgAccFollowNode1">
              <dgm:varLst>
                <dgm:bulletEnabled val="1"/>
              </dgm:varLst>
              <dgm:alg type="tx">
                <dgm:param type="parTxLTRAlign" val="l"/>
              </dgm:alg>
              <dgm:shape xmlns:r="http://schemas.openxmlformats.org/officeDocument/2006/relationships" type="rect" r:blip="" hideGeom="1">
                <dgm:adjLst/>
              </dgm:shape>
              <dgm:presOf axis="desOrSelf" ptType="node"/>
              <dgm:choose name="Name14">
                <dgm:if name="Name15" func="var" arg="dir" op="equ" val="norm">
                  <dgm:constrLst>
                    <dgm:constr type="primFontSz" val="65"/>
                    <dgm:constr type="lMarg"/>
                  </dgm:constrLst>
                </dgm:if>
                <dgm:else name="Name16">
                  <dgm:constrLst>
                    <dgm:constr type="primFontSz" val="65"/>
                    <dgm:constr type="rMarg"/>
                  </dgm:constrLst>
                </dgm:else>
              </dgm:choose>
              <dgm:ruleLst>
                <dgm:rule type="primFontSz" val="5" fact="NaN" max="NaN"/>
              </dgm:ruleLst>
            </dgm:layoutNode>
          </dgm:layoutNode>
        </dgm:forEach>
      </dgm:layoutNode>
      <dgm:layoutNode name="negSpace">
        <dgm:alg type="sp"/>
        <dgm:shape xmlns:r="http://schemas.openxmlformats.org/officeDocument/2006/relationships" r:blip="">
          <dgm:adjLst/>
        </dgm:shape>
        <dgm:presOf/>
        <dgm:constrLst/>
        <dgm:ruleLst/>
      </dgm:layoutNode>
      <dgm:layoutNode name="circle" styleLbl="node1">
        <dgm:alg type="tx"/>
        <dgm:shape xmlns:r="http://schemas.openxmlformats.org/officeDocument/2006/relationships" type="ellipse" r:blip="">
          <dgm:adjLst/>
        </dgm:shape>
        <dgm:presOf axis="self"/>
        <dgm:constrLst>
          <dgm:constr type="lMarg"/>
          <dgm:constr type="rMarg"/>
          <dgm:constr type="tMarg"/>
          <dgm:constr type="bMarg"/>
          <dgm:constr type="h" refType="w"/>
        </dgm:constrLst>
        <dgm:ruleLst>
          <dgm:rule type="primFontSz" val="5" fact="NaN" max="NaN"/>
        </dgm:ruleLst>
      </dgm:layoutNode>
      <dgm:forEach name="Name17" axis="followSib" ptType="sibTrans" cnt="1">
        <dgm:layoutNode name="transSpace">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4">
  <dgm:title val=""/>
  <dgm:desc val=""/>
  <dgm:catLst>
    <dgm:cat type="simple" pri="10400"/>
  </dgm:catLst>
  <dgm:scene3d>
    <a:camera prst="orthographicFront"/>
    <a:lightRig rig="threePt" dir="t"/>
  </dgm:scene3d>
  <dgm:styleLbl name="node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l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vennNode1">
    <dgm:scene3d>
      <a:camera prst="orthographicFront"/>
      <a:lightRig rig="threePt" dir="t"/>
    </dgm:scene3d>
    <dgm:sp3d/>
    <dgm:txPr/>
    <dgm:style>
      <a:lnRef idx="0">
        <a:scrgbClr r="0" g="0" b="0"/>
      </a:lnRef>
      <a:fillRef idx="3">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node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node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align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bgImgPlace1">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1">
        <a:scrgbClr r="0" g="0" b="0"/>
      </a:effectRef>
      <a:fontRef idx="minor"/>
    </dgm:style>
  </dgm:styleLbl>
  <dgm:styleLbl name="asst0">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3">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asst4">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1">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2">
    <dgm:scene3d>
      <a:camera prst="orthographicFront"/>
      <a:lightRig rig="threePt" dir="t"/>
    </dgm:scene3d>
    <dgm:sp3d/>
    <dgm:txPr/>
    <dgm:style>
      <a:lnRef idx="0">
        <a:scrgbClr r="0" g="0" b="0"/>
      </a:lnRef>
      <a:fillRef idx="3">
        <a:scrgbClr r="0" g="0" b="0"/>
      </a:fillRef>
      <a:effectRef idx="2">
        <a:scrgbClr r="0" g="0" b="0"/>
      </a:effectRef>
      <a:fontRef idx="minor">
        <a:schemeClr val="lt1"/>
      </a:fontRef>
    </dgm:style>
  </dgm:styleLbl>
  <dgm:styleLbl name="parChTrans2D3">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2D4">
    <dgm:scene3d>
      <a:camera prst="orthographicFront"/>
      <a:lightRig rig="threePt" dir="t"/>
    </dgm:scene3d>
    <dgm:sp3d/>
    <dgm:txPr/>
    <dgm:style>
      <a:lnRef idx="1">
        <a:scrgbClr r="0" g="0" b="0"/>
      </a:lnRef>
      <a:fillRef idx="3">
        <a:scrgbClr r="0" g="0" b="0"/>
      </a:fillRef>
      <a:effectRef idx="2">
        <a:scrgbClr r="0" g="0" b="0"/>
      </a:effectRef>
      <a:fontRef idx="minor">
        <a:schemeClr val="lt1"/>
      </a:fontRef>
    </dgm:style>
  </dgm:styleLbl>
  <dgm:styleLbl name="parCh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2">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0">
        <a:scrgbClr r="0" g="0" b="0"/>
      </a:lnRef>
      <a:fillRef idx="3">
        <a:scrgbClr r="0" g="0" b="0"/>
      </a:fillRef>
      <a:effectRef idx="2">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6.wmf"/><Relationship Id="rId1" Type="http://schemas.openxmlformats.org/officeDocument/2006/relationships/image" Target="../media/image5.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7.wmf"/></Relationships>
</file>

<file path=ppt/drawings/_rels/vmlDrawing3.vml.rels><?xml version="1.0" encoding="UTF-8" standalone="yes"?>
<Relationships xmlns="http://schemas.openxmlformats.org/package/2006/relationships"><Relationship Id="rId3" Type="http://schemas.openxmlformats.org/officeDocument/2006/relationships/image" Target="../media/image14.wmf"/><Relationship Id="rId2" Type="http://schemas.openxmlformats.org/officeDocument/2006/relationships/image" Target="../media/image13.wmf"/><Relationship Id="rId1" Type="http://schemas.openxmlformats.org/officeDocument/2006/relationships/image" Target="../media/image12.wmf"/></Relationships>
</file>

<file path=ppt/drawings/_rels/vmlDrawing4.vml.rels><?xml version="1.0" encoding="UTF-8" standalone="yes"?>
<Relationships xmlns="http://schemas.openxmlformats.org/package/2006/relationships"><Relationship Id="rId3" Type="http://schemas.openxmlformats.org/officeDocument/2006/relationships/image" Target="../media/image17.wmf"/><Relationship Id="rId2" Type="http://schemas.openxmlformats.org/officeDocument/2006/relationships/image" Target="../media/image16.wmf"/><Relationship Id="rId1" Type="http://schemas.openxmlformats.org/officeDocument/2006/relationships/image" Target="../media/image15.w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dirty="0"/>
          </a:p>
        </p:txBody>
      </p:sp>
      <p:sp>
        <p:nvSpPr>
          <p:cNvPr id="3" name="Θέση ημερομηνίας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pPr rtl="0"/>
            <a:fld id="{71D3DD09-6100-49D4-8A62-9294F5AABBF3}" type="datetime1">
              <a:rPr lang="el-GR" smtClean="0"/>
              <a:pPr rtl="0"/>
              <a:t>5/3/2019</a:t>
            </a:fld>
            <a:endParaRPr lang="el-GR" dirty="0"/>
          </a:p>
        </p:txBody>
      </p:sp>
      <p:sp>
        <p:nvSpPr>
          <p:cNvPr id="4" name="Θέση υποσέλιδου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dirty="0"/>
          </a:p>
        </p:txBody>
      </p:sp>
      <p:sp>
        <p:nvSpPr>
          <p:cNvPr id="5" name="Θέση αριθμού διαφάνειας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6834459-7356-44BF-850D-8B30C4FB3B6B}" type="slidenum">
              <a:rPr lang="el-GR"/>
              <a:pPr rtl="0"/>
              <a:t>‹#›</a:t>
            </a:fld>
            <a:endParaRPr lang="el-GR" dirty="0"/>
          </a:p>
        </p:txBody>
      </p:sp>
    </p:spTree>
    <p:extLst>
      <p:ext uri="{BB962C8B-B14F-4D97-AF65-F5344CB8AC3E}">
        <p14:creationId xmlns:p14="http://schemas.microsoft.com/office/powerpoint/2010/main" xmlns="" val="246901652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Θέση κεφαλίδας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pPr rtl="0"/>
            <a:endParaRPr lang="el-GR" noProof="0" dirty="0"/>
          </a:p>
        </p:txBody>
      </p:sp>
      <p:sp>
        <p:nvSpPr>
          <p:cNvPr id="3" name="Θέση ημερομηνίας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pPr rtl="0"/>
            <a:fld id="{889574EF-8586-40E5-A545-57627CF0ADA4}" type="datetime1">
              <a:rPr lang="el-GR" noProof="0" smtClean="0"/>
              <a:pPr rtl="0"/>
              <a:t>5/3/2019</a:t>
            </a:fld>
            <a:endParaRPr lang="el-GR" noProof="0" dirty="0"/>
          </a:p>
        </p:txBody>
      </p:sp>
      <p:sp>
        <p:nvSpPr>
          <p:cNvPr id="4" name="Θέση εικόνας διαφάνειας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pPr rtl="0"/>
            <a:endParaRPr lang="el-GR" noProof="0" dirty="0"/>
          </a:p>
        </p:txBody>
      </p:sp>
      <p:sp>
        <p:nvSpPr>
          <p:cNvPr id="5" name="Θέση σημειώσεων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l-GR" dirty="0" smtClean="0"/>
              <a:t>Επεξεργασία στυλ υποδείγματος κειμένου</a:t>
            </a:r>
          </a:p>
          <a:p>
            <a:pPr lvl="1" rtl="0"/>
            <a:r>
              <a:rPr lang="el-GR" noProof="0" dirty="0" smtClean="0"/>
              <a:t>Δεύτερου </a:t>
            </a:r>
            <a:r>
              <a:rPr lang="el-GR" noProof="0" dirty="0"/>
              <a:t>επιπέδου</a:t>
            </a:r>
          </a:p>
          <a:p>
            <a:pPr lvl="2" rtl="0"/>
            <a:r>
              <a:rPr lang="el-GR" noProof="0" dirty="0"/>
              <a:t>Τρίτου επιπέδου</a:t>
            </a:r>
          </a:p>
          <a:p>
            <a:pPr lvl="3" rtl="0"/>
            <a:r>
              <a:rPr lang="el-GR" noProof="0" dirty="0"/>
              <a:t>Τέταρτου επιπέδου</a:t>
            </a:r>
          </a:p>
          <a:p>
            <a:pPr lvl="4" rtl="0"/>
            <a:r>
              <a:rPr lang="el-GR" noProof="0" dirty="0"/>
              <a:t>Πέμπτου επιπέδου</a:t>
            </a:r>
          </a:p>
        </p:txBody>
      </p:sp>
      <p:sp>
        <p:nvSpPr>
          <p:cNvPr id="6" name="Θέση υποσέλιδου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pPr rtl="0"/>
            <a:endParaRPr lang="el-GR" noProof="0" dirty="0"/>
          </a:p>
        </p:txBody>
      </p:sp>
      <p:sp>
        <p:nvSpPr>
          <p:cNvPr id="7" name="Θέση αριθμού διαφάνειας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pPr rtl="0"/>
            <a:fld id="{0A3C37BE-C303-496D-B5CD-85F2937540FC}" type="slidenum">
              <a:rPr lang="el-GR" noProof="0"/>
              <a:pPr rtl="0"/>
              <a:t>‹#›</a:t>
            </a:fld>
            <a:endParaRPr lang="el-GR" noProof="0" dirty="0"/>
          </a:p>
        </p:txBody>
      </p:sp>
    </p:spTree>
    <p:extLst>
      <p:ext uri="{BB962C8B-B14F-4D97-AF65-F5344CB8AC3E}">
        <p14:creationId xmlns:p14="http://schemas.microsoft.com/office/powerpoint/2010/main" xmlns="" val="3350842207"/>
      </p:ext>
    </p:extLst>
  </p:cSld>
  <p:clrMap bg1="lt1" tx1="dk1" bg2="lt2" tx2="dk2" accent1="accent1" accent2="accent2" accent3="accent3" accent4="accent4" accent5="accent5" accent6="accent6" hlink="hlink" folHlink="folHlink"/>
  <p:hf hdr="0"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41.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42.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43.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44.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45.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46.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47.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48.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49.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0.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r>
              <a:rPr lang="el-GR" sz="1200" b="1" dirty="0" smtClean="0">
                <a:cs typeface="Arial" pitchFamily="34" charset="0"/>
              </a:rPr>
              <a:t>ΣΗΜΕΙΩΣΗ: </a:t>
            </a:r>
            <a:r>
              <a:rPr lang="el-GR" sz="1200" dirty="0" smtClean="0">
                <a:cs typeface="Arial" pitchFamily="34" charset="0"/>
              </a:rPr>
              <a:t>Θέλετε διαφορετική εικόνα σε αυτή τη διαφάνεια; Επιλέξτε την εικόνα και διαγράψτε την. Στη συνέχεια, κάντε κλικ στο εικονίδιο "Εικόνες", στο σύμβολο κράτησης θέσης, για να εισαγάγετε τη δική σας εικόνα.</a:t>
            </a:r>
            <a:endParaRPr lang="el-GR" sz="1200" dirty="0">
              <a:cs typeface="Arial" pitchFamily="34" charset="0"/>
            </a:endParaRPr>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a:t>
            </a:fld>
            <a:endParaRPr lang="el-GR" dirty="0"/>
          </a:p>
        </p:txBody>
      </p:sp>
    </p:spTree>
    <p:extLst>
      <p:ext uri="{BB962C8B-B14F-4D97-AF65-F5344CB8AC3E}">
        <p14:creationId xmlns:p14="http://schemas.microsoft.com/office/powerpoint/2010/main" xmlns="" val="2205551148"/>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10</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11</a:t>
            </a:fld>
            <a:endParaRPr lang="el-GR" dirty="0"/>
          </a:p>
        </p:txBody>
      </p:sp>
    </p:spTree>
    <p:extLst>
      <p:ext uri="{BB962C8B-B14F-4D97-AF65-F5344CB8AC3E}">
        <p14:creationId xmlns:p14="http://schemas.microsoft.com/office/powerpoint/2010/main" xmlns="" val="9314670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12</a:t>
            </a:fld>
            <a:endParaRPr lang="el-GR" dirty="0"/>
          </a:p>
        </p:txBody>
      </p:sp>
    </p:spTree>
    <p:extLst>
      <p:ext uri="{BB962C8B-B14F-4D97-AF65-F5344CB8AC3E}">
        <p14:creationId xmlns:p14="http://schemas.microsoft.com/office/powerpoint/2010/main" xmlns="" val="731799637"/>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13</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14</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15</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A3C37BE-C303-496D-B5CD-85F2937540FC}" type="slidenum">
              <a:rPr lang="el-GR" noProof="0" smtClean="0"/>
              <a:pPr rtl="0"/>
              <a:t>16</a:t>
            </a:fld>
            <a:endParaRPr lang="el-GR" noProof="0" dirty="0"/>
          </a:p>
        </p:txBody>
      </p:sp>
    </p:spTree>
    <p:extLst>
      <p:ext uri="{BB962C8B-B14F-4D97-AF65-F5344CB8AC3E}">
        <p14:creationId xmlns:p14="http://schemas.microsoft.com/office/powerpoint/2010/main" xmlns="" val="2472337326"/>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17</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18</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A3C37BE-C303-496D-B5CD-85F2937540FC}" type="slidenum">
              <a:rPr lang="el-GR" noProof="0" smtClean="0"/>
              <a:pPr rtl="0"/>
              <a:t>19</a:t>
            </a:fld>
            <a:endParaRPr lang="el-GR" noProof="0" dirty="0"/>
          </a:p>
        </p:txBody>
      </p:sp>
    </p:spTree>
    <p:extLst>
      <p:ext uri="{BB962C8B-B14F-4D97-AF65-F5344CB8AC3E}">
        <p14:creationId xmlns:p14="http://schemas.microsoft.com/office/powerpoint/2010/main" xmlns="" val="247233732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20</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a:lstStyle/>
          <a:p>
            <a:endParaRPr lang="el-GR"/>
          </a:p>
        </p:txBody>
      </p:sp>
      <p:sp>
        <p:nvSpPr>
          <p:cNvPr id="4" name="Θέση αριθμού διαφάνειας 3"/>
          <p:cNvSpPr>
            <a:spLocks noGrp="1"/>
          </p:cNvSpPr>
          <p:nvPr>
            <p:ph type="sldNum" sz="quarter" idx="10"/>
          </p:nvPr>
        </p:nvSpPr>
        <p:spPr/>
        <p:txBody>
          <a:bodyPr/>
          <a:lstStyle/>
          <a:p>
            <a:pPr rtl="0"/>
            <a:fld id="{0A3C37BE-C303-496D-B5CD-85F2937540FC}" type="slidenum">
              <a:rPr lang="el-GR" noProof="0" smtClean="0"/>
              <a:pPr rtl="0"/>
              <a:t>21</a:t>
            </a:fld>
            <a:endParaRPr lang="el-GR" noProof="0" dirty="0"/>
          </a:p>
        </p:txBody>
      </p:sp>
    </p:spTree>
    <p:extLst>
      <p:ext uri="{BB962C8B-B14F-4D97-AF65-F5344CB8AC3E}">
        <p14:creationId xmlns:p14="http://schemas.microsoft.com/office/powerpoint/2010/main" xmlns="" val="2472337326"/>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22</a:t>
            </a:fld>
            <a:endParaRPr lang="el-GR" dirty="0"/>
          </a:p>
        </p:txBody>
      </p:sp>
    </p:spTree>
    <p:extLst>
      <p:ext uri="{BB962C8B-B14F-4D97-AF65-F5344CB8AC3E}">
        <p14:creationId xmlns:p14="http://schemas.microsoft.com/office/powerpoint/2010/main" xmlns="" val="731799637"/>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23</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24</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25</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26</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27</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28</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29</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a:t>
            </a:fld>
            <a:endParaRPr lang="el-GR" dirty="0"/>
          </a:p>
        </p:txBody>
      </p:sp>
    </p:spTree>
    <p:extLst>
      <p:ext uri="{BB962C8B-B14F-4D97-AF65-F5344CB8AC3E}">
        <p14:creationId xmlns:p14="http://schemas.microsoft.com/office/powerpoint/2010/main" xmlns="" val="4070891647"/>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30</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31</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32</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33</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34</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35</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36</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37</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38</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39</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a:t>
            </a:fld>
            <a:endParaRPr lang="el-GR" dirty="0"/>
          </a:p>
        </p:txBody>
      </p:sp>
    </p:spTree>
    <p:extLst>
      <p:ext uri="{BB962C8B-B14F-4D97-AF65-F5344CB8AC3E}">
        <p14:creationId xmlns:p14="http://schemas.microsoft.com/office/powerpoint/2010/main" xmlns="" val="731799637"/>
      </p:ext>
    </p:extLst>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40</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4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41</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4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42</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4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43</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4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44</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4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45</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4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46</a:t>
            </a:fld>
            <a:endParaRPr lang="el-GR" dirty="0"/>
          </a:p>
        </p:txBody>
      </p:sp>
    </p:spTree>
    <p:extLst>
      <p:ext uri="{BB962C8B-B14F-4D97-AF65-F5344CB8AC3E}">
        <p14:creationId xmlns:p14="http://schemas.microsoft.com/office/powerpoint/2010/main" xmlns="" val="731799637"/>
      </p:ext>
    </p:extLst>
  </p:cSld>
  <p:clrMapOvr>
    <a:masterClrMapping/>
  </p:clrMapOvr>
</p:notes>
</file>

<file path=ppt/notesSlides/notesSlide4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47</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4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48</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4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49</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5</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5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50</a:t>
            </a:fld>
            <a:endParaRPr lang="el-GR" dirty="0"/>
          </a:p>
        </p:txBody>
      </p:sp>
    </p:spTree>
    <p:extLst>
      <p:ext uri="{BB962C8B-B14F-4D97-AF65-F5344CB8AC3E}">
        <p14:creationId xmlns:p14="http://schemas.microsoft.com/office/powerpoint/2010/main" xmlns="" val="73179963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6</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7</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8</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Θέση εικόνας διαφάνειας 1"/>
          <p:cNvSpPr>
            <a:spLocks noGrp="1" noRot="1" noChangeAspect="1"/>
          </p:cNvSpPr>
          <p:nvPr>
            <p:ph type="sldImg"/>
          </p:nvPr>
        </p:nvSpPr>
        <p:spPr/>
      </p:sp>
      <p:sp>
        <p:nvSpPr>
          <p:cNvPr id="3" name="Θέση σημειώσεων 2"/>
          <p:cNvSpPr>
            <a:spLocks noGrp="1"/>
          </p:cNvSpPr>
          <p:nvPr>
            <p:ph type="body" idx="1"/>
          </p:nvPr>
        </p:nvSpPr>
        <p:spPr/>
        <p:txBody>
          <a:bodyPr rtlCol="0"/>
          <a:lstStyle/>
          <a:p>
            <a:pPr rtl="0"/>
            <a:endParaRPr lang="el-GR" dirty="0"/>
          </a:p>
        </p:txBody>
      </p:sp>
      <p:sp>
        <p:nvSpPr>
          <p:cNvPr id="4" name="Θέση αριθμού διαφάνειας 3"/>
          <p:cNvSpPr>
            <a:spLocks noGrp="1"/>
          </p:cNvSpPr>
          <p:nvPr>
            <p:ph type="sldNum" sz="quarter" idx="10"/>
          </p:nvPr>
        </p:nvSpPr>
        <p:spPr/>
        <p:txBody>
          <a:bodyPr rtlCol="0"/>
          <a:lstStyle/>
          <a:p>
            <a:pPr rtl="0"/>
            <a:fld id="{0A3C37BE-C303-496D-B5CD-85F2937540FC}" type="slidenum">
              <a:rPr lang="el-GR" smtClean="0"/>
              <a:pPr rtl="0"/>
              <a:t>9</a:t>
            </a:fld>
            <a:endParaRPr lang="el-GR" dirty="0"/>
          </a:p>
        </p:txBody>
      </p:sp>
    </p:spTree>
    <p:extLst>
      <p:ext uri="{BB962C8B-B14F-4D97-AF65-F5344CB8AC3E}">
        <p14:creationId xmlns:p14="http://schemas.microsoft.com/office/powerpoint/2010/main" xmlns="" val="3796805355"/>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Διαφάνεια τίτλου">
    <p:spTree>
      <p:nvGrpSpPr>
        <p:cNvPr id="1" name=""/>
        <p:cNvGrpSpPr/>
        <p:nvPr/>
      </p:nvGrpSpPr>
      <p:grpSpPr>
        <a:xfrm>
          <a:off x="0" y="0"/>
          <a:ext cx="0" cy="0"/>
          <a:chOff x="0" y="0"/>
          <a:chExt cx="0" cy="0"/>
        </a:xfrm>
      </p:grpSpPr>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ctrTitle"/>
          </p:nvPr>
        </p:nvSpPr>
        <p:spPr>
          <a:xfrm>
            <a:off x="1104900" y="2292094"/>
            <a:ext cx="10096500" cy="2219691"/>
          </a:xfrm>
        </p:spPr>
        <p:txBody>
          <a:bodyPr rtlCol="0" anchor="ctr">
            <a:normAutofit/>
          </a:bodyPr>
          <a:lstStyle>
            <a:lvl1pPr algn="l" rtl="0">
              <a:defRPr sz="4400" cap="all" baseline="0"/>
            </a:lvl1pPr>
          </a:lstStyle>
          <a:p>
            <a:pPr rtl="0"/>
            <a:r>
              <a:rPr lang="el-GR" dirty="0" smtClean="0"/>
              <a:t>Στυλ κύριου τίτλου</a:t>
            </a:r>
            <a:endParaRPr lang="el-GR" dirty="0"/>
          </a:p>
        </p:txBody>
      </p:sp>
      <p:sp>
        <p:nvSpPr>
          <p:cNvPr id="3" name="Υπότιτλος 2"/>
          <p:cNvSpPr>
            <a:spLocks noGrp="1"/>
          </p:cNvSpPr>
          <p:nvPr>
            <p:ph type="subTitle" idx="1"/>
          </p:nvPr>
        </p:nvSpPr>
        <p:spPr>
          <a:xfrm>
            <a:off x="1104898" y="4511784"/>
            <a:ext cx="10096501"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smtClean="0"/>
              <a:t>Κάντε κλικ για να επεξεργαστείτε τον υπότιτλο του υποδείγματος</a:t>
            </a:r>
            <a:endParaRPr lang="el-GR" dirty="0"/>
          </a:p>
        </p:txBody>
      </p:sp>
      <p:sp>
        <p:nvSpPr>
          <p:cNvPr id="4" name="Θέση ημερομηνίας 3"/>
          <p:cNvSpPr>
            <a:spLocks noGrp="1"/>
          </p:cNvSpPr>
          <p:nvPr>
            <p:ph type="dt" sz="half" idx="10"/>
          </p:nvPr>
        </p:nvSpPr>
        <p:spPr/>
        <p:txBody>
          <a:bodyPr rtlCol="0"/>
          <a:lstStyle/>
          <a:p>
            <a:pPr rtl="0"/>
            <a:fld id="{41BD2B9E-4988-49CE-AF87-794108667964}" type="datetime1">
              <a:rPr lang="el-GR" smtClean="0"/>
              <a:pPr rtl="0"/>
              <a:t>5/3/2019</a:t>
            </a:fld>
            <a:endParaRPr lang="el-GR" dirty="0"/>
          </a:p>
        </p:txBody>
      </p:sp>
      <p:sp>
        <p:nvSpPr>
          <p:cNvPr id="5" name="Θέση υποσέλιδου 4"/>
          <p:cNvSpPr>
            <a:spLocks noGrp="1"/>
          </p:cNvSpPr>
          <p:nvPr>
            <p:ph type="ftr" sz="quarter" idx="11"/>
          </p:nvPr>
        </p:nvSpPr>
        <p:spPr/>
        <p:txBody>
          <a:bodyPr rtlCol="0"/>
          <a:lstStyle/>
          <a:p>
            <a:pPr rtl="0"/>
            <a:endParaRPr lang="el-GR" dirty="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a:pPr rtl="0"/>
              <a:t>‹#›</a:t>
            </a:fld>
            <a:endParaRPr lang="el-GR" dirty="0"/>
          </a:p>
        </p:txBody>
      </p:sp>
      <p:pic>
        <p:nvPicPr>
          <p:cNvPr id="11" name="Εικόνα 10"/>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4445" y="0"/>
            <a:ext cx="1747524" cy="2292094"/>
          </a:xfrm>
          <a:prstGeom prst="rect">
            <a:avLst/>
          </a:prstGeom>
        </p:spPr>
      </p:pic>
    </p:spTree>
    <p:extLst>
      <p:ext uri="{BB962C8B-B14F-4D97-AF65-F5344CB8AC3E}">
        <p14:creationId xmlns:p14="http://schemas.microsoft.com/office/powerpoint/2010/main" xmlns="" val="165975651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picTx" preserve="1">
  <p:cSld name="Εικόνα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rtl="0">
              <a:defRPr sz="3200"/>
            </a:lvl1pPr>
          </a:lstStyle>
          <a:p>
            <a:pPr rtl="0"/>
            <a:r>
              <a:rPr lang="el-GR" dirty="0" smtClean="0"/>
              <a:t>Στυλ κύριου τίτλου</a:t>
            </a:r>
            <a:endParaRPr lang="el-GR" dirty="0"/>
          </a:p>
        </p:txBody>
      </p:sp>
      <p:sp>
        <p:nvSpPr>
          <p:cNvPr id="3" name="Θέση εικόνας 2"/>
          <p:cNvSpPr>
            <a:spLocks noGrp="1"/>
          </p:cNvSpPr>
          <p:nvPr>
            <p:ph type="pic" idx="1"/>
          </p:nvPr>
        </p:nvSpPr>
        <p:spPr>
          <a:xfrm>
            <a:off x="4654671" y="1600199"/>
            <a:ext cx="6430912" cy="4572001"/>
          </a:xfrm>
        </p:spPr>
        <p:txBody>
          <a:bodyPr tIns="1188720" rtlCol="0">
            <a:normAutofit/>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rtl="0"/>
            <a:endParaRPr lang="el-GR" dirty="0"/>
          </a:p>
        </p:txBody>
      </p:sp>
      <p:sp>
        <p:nvSpPr>
          <p:cNvPr id="4" name="Θέση κειμένου 3"/>
          <p:cNvSpPr>
            <a:spLocks noGrp="1"/>
          </p:cNvSpPr>
          <p:nvPr>
            <p:ph type="body" sz="half" idx="2"/>
          </p:nvPr>
        </p:nvSpPr>
        <p:spPr>
          <a:xfrm>
            <a:off x="1104900" y="1600200"/>
            <a:ext cx="3396996"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dirty="0" smtClean="0"/>
              <a:t>Επεξεργασία στυλ υποδείγματος κειμένου</a:t>
            </a:r>
          </a:p>
        </p:txBody>
      </p:sp>
      <p:sp>
        <p:nvSpPr>
          <p:cNvPr id="5" name="Θέση ημερομηνίας 4"/>
          <p:cNvSpPr>
            <a:spLocks noGrp="1"/>
          </p:cNvSpPr>
          <p:nvPr>
            <p:ph type="dt" sz="half" idx="10"/>
          </p:nvPr>
        </p:nvSpPr>
        <p:spPr/>
        <p:txBody>
          <a:bodyPr rtlCol="0"/>
          <a:lstStyle/>
          <a:p>
            <a:pPr rtl="0"/>
            <a:fld id="{7EAA3DF0-460C-4A1D-A961-0C2D9788FFD0}" type="datetime1">
              <a:rPr lang="el-GR" smtClean="0"/>
              <a:pPr rtl="0"/>
              <a:t>5/3/2019</a:t>
            </a:fld>
            <a:endParaRPr lang="el-GR" dirty="0"/>
          </a:p>
        </p:txBody>
      </p:sp>
      <p:sp>
        <p:nvSpPr>
          <p:cNvPr id="6" name="Θέση υποσέλιδου 5"/>
          <p:cNvSpPr>
            <a:spLocks noGrp="1"/>
          </p:cNvSpPr>
          <p:nvPr>
            <p:ph type="ftr" sz="quarter" idx="11"/>
          </p:nvPr>
        </p:nvSpPr>
        <p:spPr/>
        <p:txBody>
          <a:bodyPr rtlCol="0"/>
          <a:lstStyle/>
          <a:p>
            <a:pPr rtl="0"/>
            <a:endParaRPr lang="el-GR" dirty="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a:pPr rtl="0"/>
              <a:t>‹#›</a:t>
            </a:fld>
            <a:endParaRPr lang="el-GR" dirty="0"/>
          </a:p>
        </p:txBody>
      </p:sp>
    </p:spTree>
    <p:extLst>
      <p:ext uri="{BB962C8B-B14F-4D97-AF65-F5344CB8AC3E}">
        <p14:creationId xmlns:p14="http://schemas.microsoft.com/office/powerpoint/2010/main" xmlns="" val="769637093"/>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Τίτλος και κατακόρυφο κεί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dirty="0"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p:txBody>
          <a:bodyPr vert="eaVert" rtlCol="0"/>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Θέση ημερομηνίας 3"/>
          <p:cNvSpPr>
            <a:spLocks noGrp="1"/>
          </p:cNvSpPr>
          <p:nvPr>
            <p:ph type="dt" sz="half" idx="10"/>
          </p:nvPr>
        </p:nvSpPr>
        <p:spPr/>
        <p:txBody>
          <a:bodyPr rtlCol="0"/>
          <a:lstStyle/>
          <a:p>
            <a:pPr rtl="0"/>
            <a:fld id="{BFF88A6B-826A-480E-91C7-9082C95D212F}" type="datetime1">
              <a:rPr lang="el-GR" smtClean="0"/>
              <a:pPr rtl="0"/>
              <a:t>5/3/2019</a:t>
            </a:fld>
            <a:endParaRPr lang="el-GR" dirty="0"/>
          </a:p>
        </p:txBody>
      </p:sp>
      <p:sp>
        <p:nvSpPr>
          <p:cNvPr id="5" name="Θέση υποσέλιδου 4"/>
          <p:cNvSpPr>
            <a:spLocks noGrp="1"/>
          </p:cNvSpPr>
          <p:nvPr>
            <p:ph type="ftr" sz="quarter" idx="11"/>
          </p:nvPr>
        </p:nvSpPr>
        <p:spPr/>
        <p:txBody>
          <a:bodyPr rtlCol="0"/>
          <a:lstStyle/>
          <a:p>
            <a:pPr rtl="0"/>
            <a:endParaRPr lang="el-GR" dirty="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a:pPr rtl="0"/>
              <a:t>‹#›</a:t>
            </a:fld>
            <a:endParaRPr lang="el-GR" dirty="0"/>
          </a:p>
        </p:txBody>
      </p:sp>
    </p:spTree>
    <p:extLst>
      <p:ext uri="{BB962C8B-B14F-4D97-AF65-F5344CB8AC3E}">
        <p14:creationId xmlns:p14="http://schemas.microsoft.com/office/powerpoint/2010/main" xmlns="" val="201207670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showMasterSp="0" type="vertTitleAndTx" preserve="1">
  <p:cSld name="Κατακόρυφος τίτλος και κείμενο">
    <p:spTree>
      <p:nvGrpSpPr>
        <p:cNvPr id="1" name=""/>
        <p:cNvGrpSpPr/>
        <p:nvPr/>
      </p:nvGrpSpPr>
      <p:grpSpPr>
        <a:xfrm>
          <a:off x="0" y="0"/>
          <a:ext cx="0" cy="0"/>
          <a:chOff x="0" y="0"/>
          <a:chExt cx="0" cy="0"/>
        </a:xfrm>
      </p:grpSpPr>
      <p:sp>
        <p:nvSpPr>
          <p:cNvPr id="2" name="Κατακόρυφος τίτλος 1"/>
          <p:cNvSpPr>
            <a:spLocks noGrp="1"/>
          </p:cNvSpPr>
          <p:nvPr>
            <p:ph type="title" orient="vert"/>
          </p:nvPr>
        </p:nvSpPr>
        <p:spPr>
          <a:xfrm>
            <a:off x="9372600" y="365125"/>
            <a:ext cx="1714500" cy="5811838"/>
          </a:xfrm>
        </p:spPr>
        <p:txBody>
          <a:bodyPr vert="eaVert" rtlCol="0"/>
          <a:lstStyle>
            <a:lvl1pPr rtl="0">
              <a:defRPr/>
            </a:lvl1pPr>
          </a:lstStyle>
          <a:p>
            <a:pPr rtl="0"/>
            <a:r>
              <a:rPr lang="el-GR" dirty="0" smtClean="0"/>
              <a:t>Στυλ κύριου τίτλου</a:t>
            </a:r>
            <a:endParaRPr lang="el-GR" dirty="0"/>
          </a:p>
        </p:txBody>
      </p:sp>
      <p:sp>
        <p:nvSpPr>
          <p:cNvPr id="3" name="Σύμβολο κράτησης θέσης κατακόρυφου κειμένου 2"/>
          <p:cNvSpPr>
            <a:spLocks noGrp="1"/>
          </p:cNvSpPr>
          <p:nvPr>
            <p:ph type="body" orient="vert" idx="1"/>
          </p:nvPr>
        </p:nvSpPr>
        <p:spPr>
          <a:xfrm>
            <a:off x="1104900" y="365125"/>
            <a:ext cx="8098896" cy="5811838"/>
          </a:xfrm>
        </p:spPr>
        <p:txBody>
          <a:bodyPr vert="eaVert" rtlCol="0"/>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Θέση ημερομηνίας 3"/>
          <p:cNvSpPr>
            <a:spLocks noGrp="1"/>
          </p:cNvSpPr>
          <p:nvPr>
            <p:ph type="dt" sz="half" idx="10"/>
          </p:nvPr>
        </p:nvSpPr>
        <p:spPr/>
        <p:txBody>
          <a:bodyPr rtlCol="0"/>
          <a:lstStyle/>
          <a:p>
            <a:pPr rtl="0"/>
            <a:fld id="{D309AFB9-DCA3-48D7-A505-96A296420B92}" type="datetime1">
              <a:rPr lang="el-GR" smtClean="0"/>
              <a:pPr rtl="0"/>
              <a:t>5/3/2019</a:t>
            </a:fld>
            <a:endParaRPr lang="el-GR" dirty="0"/>
          </a:p>
        </p:txBody>
      </p:sp>
      <p:sp>
        <p:nvSpPr>
          <p:cNvPr id="5" name="Θέση υποσέλιδου 4"/>
          <p:cNvSpPr>
            <a:spLocks noGrp="1"/>
          </p:cNvSpPr>
          <p:nvPr>
            <p:ph type="ftr" sz="quarter" idx="11"/>
          </p:nvPr>
        </p:nvSpPr>
        <p:spPr/>
        <p:txBody>
          <a:bodyPr rtlCol="0"/>
          <a:lstStyle/>
          <a:p>
            <a:pPr rtl="0"/>
            <a:endParaRPr lang="el-GR" dirty="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a:pPr rtl="0"/>
              <a:t>‹#›</a:t>
            </a:fld>
            <a:endParaRPr lang="el-GR" dirty="0"/>
          </a:p>
        </p:txBody>
      </p:sp>
      <p:grpSp>
        <p:nvGrpSpPr>
          <p:cNvPr id="7" name="Ομάδα 6"/>
          <p:cNvGrpSpPr/>
          <p:nvPr/>
        </p:nvGrpSpPr>
        <p:grpSpPr>
          <a:xfrm rot="5400000">
            <a:off x="6514047" y="3228843"/>
            <a:ext cx="5632704" cy="84403"/>
            <a:chOff x="1073150" y="1219201"/>
            <a:chExt cx="10058400" cy="63125"/>
          </a:xfrm>
        </p:grpSpPr>
        <p:cxnSp>
          <p:nvCxnSpPr>
            <p:cNvPr id="8" name="Ευθεία γραμμή σύνδεσης 7"/>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9" name="Ευθεία γραμμή σύνδεσης 8"/>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445927127"/>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Τίτλος και περιεχόμενο">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dirty="0" smtClean="0"/>
              <a:t>Στυλ κύριου τίτλου</a:t>
            </a:r>
            <a:endParaRPr lang="el-GR" dirty="0"/>
          </a:p>
        </p:txBody>
      </p:sp>
      <p:sp>
        <p:nvSpPr>
          <p:cNvPr id="3" name="Θέση περιεχομένου 2"/>
          <p:cNvSpPr>
            <a:spLocks noGrp="1"/>
          </p:cNvSpPr>
          <p:nvPr>
            <p:ph idx="1"/>
          </p:nvPr>
        </p:nvSpPr>
        <p:spPr/>
        <p:txBody>
          <a:bodyPr rtlCol="0"/>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Θέση ημερομηνίας 3"/>
          <p:cNvSpPr>
            <a:spLocks noGrp="1"/>
          </p:cNvSpPr>
          <p:nvPr>
            <p:ph type="dt" sz="half" idx="10"/>
          </p:nvPr>
        </p:nvSpPr>
        <p:spPr/>
        <p:txBody>
          <a:bodyPr rtlCol="0"/>
          <a:lstStyle/>
          <a:p>
            <a:pPr rtl="0"/>
            <a:fld id="{6D460ECB-EB00-438E-90DD-7DE29DB5949C}" type="datetime1">
              <a:rPr lang="el-GR" smtClean="0"/>
              <a:pPr rtl="0"/>
              <a:t>5/3/2019</a:t>
            </a:fld>
            <a:endParaRPr lang="el-GR" dirty="0"/>
          </a:p>
        </p:txBody>
      </p:sp>
      <p:sp>
        <p:nvSpPr>
          <p:cNvPr id="5" name="Θέση υποσέλιδου 4"/>
          <p:cNvSpPr>
            <a:spLocks noGrp="1"/>
          </p:cNvSpPr>
          <p:nvPr>
            <p:ph type="ftr" sz="quarter" idx="11"/>
          </p:nvPr>
        </p:nvSpPr>
        <p:spPr/>
        <p:txBody>
          <a:bodyPr rtlCol="0"/>
          <a:lstStyle/>
          <a:p>
            <a:pPr rtl="0"/>
            <a:endParaRPr lang="el-GR" dirty="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a:pPr rtl="0"/>
              <a:t>‹#›</a:t>
            </a:fld>
            <a:endParaRPr lang="el-GR" dirty="0"/>
          </a:p>
        </p:txBody>
      </p:sp>
    </p:spTree>
    <p:extLst>
      <p:ext uri="{BB962C8B-B14F-4D97-AF65-F5344CB8AC3E}">
        <p14:creationId xmlns:p14="http://schemas.microsoft.com/office/powerpoint/2010/main" xmlns="" val="378687682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preserve="1">
  <p:cSld name="Διαφάνεια τίτλου με εικόνα">
    <p:spTree>
      <p:nvGrpSpPr>
        <p:cNvPr id="1" name=""/>
        <p:cNvGrpSpPr/>
        <p:nvPr/>
      </p:nvGrpSpPr>
      <p:grpSpPr>
        <a:xfrm>
          <a:off x="0" y="0"/>
          <a:ext cx="0" cy="0"/>
          <a:chOff x="0" y="0"/>
          <a:chExt cx="0" cy="0"/>
        </a:xfrm>
      </p:grpSpPr>
      <p:grpSp>
        <p:nvGrpSpPr>
          <p:cNvPr id="13" name="Ομάδα 12"/>
          <p:cNvGrpSpPr/>
          <p:nvPr/>
        </p:nvGrpSpPr>
        <p:grpSpPr>
          <a:xfrm rot="10800000">
            <a:off x="0" y="5645510"/>
            <a:ext cx="12192000" cy="63125"/>
            <a:chOff x="507492" y="1501519"/>
            <a:chExt cx="8129016" cy="63125"/>
          </a:xfrm>
        </p:grpSpPr>
        <p:cxnSp>
          <p:nvCxnSpPr>
            <p:cNvPr id="17" name="Ευθεία γραμμή σύνδεσης 16"/>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8" name="Ευθεία γραμμή σύνδεσης 17"/>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nvGrpSpPr>
          <p:cNvPr id="14" name="Ομάδα 13"/>
          <p:cNvGrpSpPr/>
          <p:nvPr/>
        </p:nvGrpSpPr>
        <p:grpSpPr>
          <a:xfrm>
            <a:off x="0" y="1143000"/>
            <a:ext cx="12192000" cy="63125"/>
            <a:chOff x="507492" y="1501519"/>
            <a:chExt cx="8129016" cy="63125"/>
          </a:xfrm>
        </p:grpSpPr>
        <p:cxnSp>
          <p:nvCxnSpPr>
            <p:cNvPr id="15" name="Ευθεία γραμμή σύνδεσης 14"/>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6" name="Ευθεία γραμμή σύνδεσης 15"/>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7" name="Ορθογώνιο 6"/>
          <p:cNvSpPr/>
          <p:nvPr/>
        </p:nvSpPr>
        <p:spPr>
          <a:xfrm>
            <a:off x="0" y="5778124"/>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8" name="Ορθογώνιο 7"/>
          <p:cNvSpPr/>
          <p:nvPr/>
        </p:nvSpPr>
        <p:spPr>
          <a:xfrm>
            <a:off x="0" y="0"/>
            <a:ext cx="12192000" cy="1079876"/>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sp>
        <p:nvSpPr>
          <p:cNvPr id="2" name="Τίτλος 1"/>
          <p:cNvSpPr>
            <a:spLocks noGrp="1"/>
          </p:cNvSpPr>
          <p:nvPr>
            <p:ph type="ctrTitle"/>
          </p:nvPr>
        </p:nvSpPr>
        <p:spPr>
          <a:xfrm>
            <a:off x="1104900" y="2292094"/>
            <a:ext cx="5734050" cy="2219691"/>
          </a:xfrm>
        </p:spPr>
        <p:txBody>
          <a:bodyPr rtlCol="0" anchor="ctr">
            <a:normAutofit/>
          </a:bodyPr>
          <a:lstStyle>
            <a:lvl1pPr algn="l" rtl="0">
              <a:defRPr sz="4400" cap="all" baseline="0"/>
            </a:lvl1pPr>
          </a:lstStyle>
          <a:p>
            <a:pPr rtl="0"/>
            <a:r>
              <a:rPr lang="el-GR" dirty="0" smtClean="0"/>
              <a:t>Στυλ κύριου τίτλου</a:t>
            </a:r>
            <a:endParaRPr lang="el-GR" dirty="0"/>
          </a:p>
        </p:txBody>
      </p:sp>
      <p:sp>
        <p:nvSpPr>
          <p:cNvPr id="11" name="Θέση εικόνας 10"/>
          <p:cNvSpPr>
            <a:spLocks noGrp="1"/>
          </p:cNvSpPr>
          <p:nvPr>
            <p:ph type="pic" sz="quarter" idx="13"/>
          </p:nvPr>
        </p:nvSpPr>
        <p:spPr>
          <a:xfrm>
            <a:off x="6981063" y="1310656"/>
            <a:ext cx="5210937" cy="4208604"/>
          </a:xfrm>
          <a:solidFill>
            <a:schemeClr val="tx1">
              <a:lumMod val="20000"/>
              <a:lumOff val="80000"/>
            </a:schemeClr>
          </a:solidFill>
        </p:spPr>
        <p:txBody>
          <a:bodyPr tIns="1005840" rtlCol="0"/>
          <a:lstStyle>
            <a:lvl1pPr marL="0" indent="0" algn="ctr">
              <a:buNone/>
              <a:defRPr/>
            </a:lvl1pPr>
          </a:lstStyle>
          <a:p>
            <a:pPr rtl="0"/>
            <a:endParaRPr lang="el-GR" dirty="0"/>
          </a:p>
        </p:txBody>
      </p:sp>
      <p:sp>
        <p:nvSpPr>
          <p:cNvPr id="3" name="Υπότιτλος 2"/>
          <p:cNvSpPr>
            <a:spLocks noGrp="1"/>
          </p:cNvSpPr>
          <p:nvPr>
            <p:ph type="subTitle" idx="1"/>
          </p:nvPr>
        </p:nvSpPr>
        <p:spPr>
          <a:xfrm>
            <a:off x="1104900" y="4511784"/>
            <a:ext cx="5734050" cy="955565"/>
          </a:xfrm>
        </p:spPr>
        <p:txBody>
          <a:bodyPr rtlCol="0">
            <a:normAutofit/>
          </a:bodyPr>
          <a:lstStyle>
            <a:lvl1pPr marL="0" indent="0" algn="l">
              <a:spcBef>
                <a:spcPts val="0"/>
              </a:spcBef>
              <a:buNone/>
              <a:defRPr sz="18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l-GR" dirty="0" smtClean="0"/>
              <a:t>Κάντε κλικ για να επεξεργαστείτε τον υπότιτλο του υποδείγματος</a:t>
            </a:r>
            <a:endParaRPr lang="el-GR" dirty="0"/>
          </a:p>
        </p:txBody>
      </p:sp>
      <p:pic>
        <p:nvPicPr>
          <p:cNvPr id="10" name="Εικόνα 9"/>
          <p:cNvPicPr>
            <a:picLocks noChangeAspect="1"/>
          </p:cNvPicPr>
          <p:nvPr/>
        </p:nvPicPr>
        <p:blipFill rotWithShape="1">
          <a:blip r:embed="rId2" cstate="print">
            <a:duotone>
              <a:schemeClr val="accent2">
                <a:shade val="45000"/>
                <a:satMod val="135000"/>
              </a:schemeClr>
              <a:prstClr val="white"/>
            </a:duotone>
            <a:extLst>
              <a:ext uri="{BEBA8EAE-BF5A-486C-A8C5-ECC9F3942E4B}">
                <a14:imgProps xmlns:a14="http://schemas.microsoft.com/office/drawing/2010/main" xmlns="">
                  <a14:imgLayer r:embed="rId3">
                    <a14:imgEffect>
                      <a14:saturation sat="30000"/>
                    </a14:imgEffect>
                  </a14:imgLayer>
                </a14:imgProps>
              </a:ext>
              <a:ext uri="{28A0092B-C50C-407E-A947-70E740481C1C}">
                <a14:useLocalDpi xmlns:a14="http://schemas.microsoft.com/office/drawing/2010/main" xmlns="" val="0"/>
              </a:ext>
            </a:extLst>
          </a:blip>
          <a:srcRect/>
          <a:stretch/>
        </p:blipFill>
        <p:spPr>
          <a:xfrm>
            <a:off x="1325880" y="0"/>
            <a:ext cx="1747524" cy="2292094"/>
          </a:xfrm>
          <a:prstGeom prst="rect">
            <a:avLst/>
          </a:prstGeom>
        </p:spPr>
      </p:pic>
    </p:spTree>
    <p:extLst>
      <p:ext uri="{BB962C8B-B14F-4D97-AF65-F5344CB8AC3E}">
        <p14:creationId xmlns:p14="http://schemas.microsoft.com/office/powerpoint/2010/main" xmlns="" val="26739436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showMasterSp="0" type="secHead" preserve="1">
  <p:cSld name="Κεφαλίδα ενότητας">
    <p:spTree>
      <p:nvGrpSpPr>
        <p:cNvPr id="1" name=""/>
        <p:cNvGrpSpPr/>
        <p:nvPr/>
      </p:nvGrpSpPr>
      <p:grpSpPr>
        <a:xfrm>
          <a:off x="0" y="0"/>
          <a:ext cx="0" cy="0"/>
          <a:chOff x="0" y="0"/>
          <a:chExt cx="0" cy="0"/>
        </a:xfrm>
      </p:grpSpPr>
      <p:grpSp>
        <p:nvGrpSpPr>
          <p:cNvPr id="8" name="Ομάδα 7"/>
          <p:cNvGrpSpPr/>
          <p:nvPr/>
        </p:nvGrpSpPr>
        <p:grpSpPr>
          <a:xfrm>
            <a:off x="0" y="2514600"/>
            <a:ext cx="12192000" cy="3194035"/>
            <a:chOff x="647402" y="2514600"/>
            <a:chExt cx="10838688" cy="3194035"/>
          </a:xfrm>
        </p:grpSpPr>
        <p:grpSp>
          <p:nvGrpSpPr>
            <p:cNvPr id="9" name="Ομάδα 8"/>
            <p:cNvGrpSpPr/>
            <p:nvPr/>
          </p:nvGrpSpPr>
          <p:grpSpPr>
            <a:xfrm>
              <a:off x="647402" y="2514600"/>
              <a:ext cx="10838688" cy="63125"/>
              <a:chOff x="507492" y="1501519"/>
              <a:chExt cx="8129016" cy="63125"/>
            </a:xfrm>
          </p:grpSpPr>
          <p:cxnSp>
            <p:nvCxnSpPr>
              <p:cNvPr id="14" name="Ευθεία γραμμή σύνδεσης 13"/>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5" name="Ευθεία γραμμή σύνδεσης 14"/>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
          <p:nvSpPr>
            <p:cNvPr id="10" name="Ορθογώνιο 9"/>
            <p:cNvSpPr/>
            <p:nvPr/>
          </p:nvSpPr>
          <p:spPr>
            <a:xfrm>
              <a:off x="647402" y="2640850"/>
              <a:ext cx="10838688" cy="2941536"/>
            </a:xfrm>
            <a:prstGeom prst="rect">
              <a:avLst/>
            </a:prstGeom>
            <a:solidFill>
              <a:schemeClr val="tx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rtl="0"/>
              <a:endParaRPr lang="el-GR" dirty="0"/>
            </a:p>
          </p:txBody>
        </p:sp>
        <p:grpSp>
          <p:nvGrpSpPr>
            <p:cNvPr id="11" name="Ομάδα 10"/>
            <p:cNvGrpSpPr/>
            <p:nvPr/>
          </p:nvGrpSpPr>
          <p:grpSpPr>
            <a:xfrm rot="10800000">
              <a:off x="647402" y="5645510"/>
              <a:ext cx="10838688" cy="63125"/>
              <a:chOff x="507492" y="1501519"/>
              <a:chExt cx="8129016" cy="63125"/>
            </a:xfrm>
          </p:grpSpPr>
          <p:cxnSp>
            <p:nvCxnSpPr>
              <p:cNvPr id="12" name="Ευθεία γραμμή σύνδεσης 11"/>
              <p:cNvCxnSpPr/>
              <p:nvPr/>
            </p:nvCxnSpPr>
            <p:spPr>
              <a:xfrm>
                <a:off x="507492" y="1564644"/>
                <a:ext cx="8129016"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3" name="Ευθεία γραμμή σύνδεσης 12"/>
              <p:cNvCxnSpPr/>
              <p:nvPr/>
            </p:nvCxnSpPr>
            <p:spPr>
              <a:xfrm>
                <a:off x="507492" y="1501519"/>
                <a:ext cx="8129016"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grpSp>
      <p:sp>
        <p:nvSpPr>
          <p:cNvPr id="2" name="Τίτλος 1"/>
          <p:cNvSpPr>
            <a:spLocks noGrp="1"/>
          </p:cNvSpPr>
          <p:nvPr>
            <p:ph type="title"/>
          </p:nvPr>
        </p:nvSpPr>
        <p:spPr>
          <a:xfrm>
            <a:off x="1104899" y="2971806"/>
            <a:ext cx="10071099" cy="1684150"/>
          </a:xfrm>
        </p:spPr>
        <p:txBody>
          <a:bodyPr rtlCol="0" anchor="ctr">
            <a:normAutofit/>
          </a:bodyPr>
          <a:lstStyle>
            <a:lvl1pPr rtl="0">
              <a:defRPr sz="4400" cap="all" baseline="0">
                <a:solidFill>
                  <a:schemeClr val="bg1"/>
                </a:solidFill>
              </a:defRPr>
            </a:lvl1pPr>
          </a:lstStyle>
          <a:p>
            <a:pPr rtl="0"/>
            <a:r>
              <a:rPr lang="el-GR" dirty="0" smtClean="0"/>
              <a:t>Στυλ κύριου τίτλου</a:t>
            </a:r>
            <a:endParaRPr lang="el-GR" dirty="0"/>
          </a:p>
        </p:txBody>
      </p:sp>
      <p:sp>
        <p:nvSpPr>
          <p:cNvPr id="3" name="Θέση κειμένου 2"/>
          <p:cNvSpPr>
            <a:spLocks noGrp="1"/>
          </p:cNvSpPr>
          <p:nvPr>
            <p:ph type="body" idx="1"/>
          </p:nvPr>
        </p:nvSpPr>
        <p:spPr>
          <a:xfrm>
            <a:off x="1104899" y="4655956"/>
            <a:ext cx="10071099" cy="509750"/>
          </a:xfrm>
        </p:spPr>
        <p:txBody>
          <a:bodyPr rtlCol="0">
            <a:normAutofit/>
          </a:bodyPr>
          <a:lstStyle>
            <a:lvl1pPr marL="0" indent="0">
              <a:spcBef>
                <a:spcPts val="0"/>
              </a:spcBef>
              <a:buNone/>
              <a:defRPr sz="1600">
                <a:solidFill>
                  <a:schemeClr val="bg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l-GR" dirty="0" smtClean="0"/>
              <a:t>Επεξεργασία στυλ υποδείγματος κειμένου</a:t>
            </a:r>
          </a:p>
        </p:txBody>
      </p:sp>
      <p:sp>
        <p:nvSpPr>
          <p:cNvPr id="4" name="Θέση ημερομηνίας 3"/>
          <p:cNvSpPr>
            <a:spLocks noGrp="1"/>
          </p:cNvSpPr>
          <p:nvPr>
            <p:ph type="dt" sz="half" idx="10"/>
          </p:nvPr>
        </p:nvSpPr>
        <p:spPr/>
        <p:txBody>
          <a:bodyPr rtlCol="0"/>
          <a:lstStyle/>
          <a:p>
            <a:pPr rtl="0"/>
            <a:fld id="{BA78424C-168F-4708-A9C2-C6E310839612}" type="datetime1">
              <a:rPr lang="el-GR" smtClean="0"/>
              <a:pPr rtl="0"/>
              <a:t>5/3/2019</a:t>
            </a:fld>
            <a:endParaRPr lang="el-GR" dirty="0"/>
          </a:p>
        </p:txBody>
      </p:sp>
      <p:sp>
        <p:nvSpPr>
          <p:cNvPr id="5" name="Θέση υποσέλιδου 4"/>
          <p:cNvSpPr>
            <a:spLocks noGrp="1"/>
          </p:cNvSpPr>
          <p:nvPr>
            <p:ph type="ftr" sz="quarter" idx="11"/>
          </p:nvPr>
        </p:nvSpPr>
        <p:spPr/>
        <p:txBody>
          <a:bodyPr rtlCol="0"/>
          <a:lstStyle/>
          <a:p>
            <a:pPr rtl="0"/>
            <a:endParaRPr lang="el-GR" dirty="0"/>
          </a:p>
        </p:txBody>
      </p:sp>
      <p:sp>
        <p:nvSpPr>
          <p:cNvPr id="6" name="Θέση αριθμού διαφάνειας 5"/>
          <p:cNvSpPr>
            <a:spLocks noGrp="1"/>
          </p:cNvSpPr>
          <p:nvPr>
            <p:ph type="sldNum" sz="quarter" idx="12"/>
          </p:nvPr>
        </p:nvSpPr>
        <p:spPr/>
        <p:txBody>
          <a:bodyPr rtlCol="0"/>
          <a:lstStyle/>
          <a:p>
            <a:pPr rtl="0"/>
            <a:fld id="{0FF54DE5-C571-48E8-A5BC-B369434E2F44}" type="slidenum">
              <a:rPr lang="el-GR"/>
              <a:pPr rtl="0"/>
              <a:t>‹#›</a:t>
            </a:fld>
            <a:endParaRPr lang="el-GR" dirty="0"/>
          </a:p>
        </p:txBody>
      </p:sp>
      <p:pic>
        <p:nvPicPr>
          <p:cNvPr id="7" name="Εικόνα 6"/>
          <p:cNvPicPr>
            <a:picLocks noChangeAspect="1"/>
          </p:cNvPicPr>
          <p:nvPr/>
        </p:nvPicPr>
        <p:blipFill>
          <a:blip r:embed="rId2">
            <a:duotone>
              <a:schemeClr val="accent2">
                <a:shade val="45000"/>
                <a:satMod val="135000"/>
              </a:schemeClr>
              <a:prstClr val="white"/>
            </a:duotone>
            <a:extLst>
              <a:ext uri="{28A0092B-C50C-407E-A947-70E740481C1C}">
                <a14:useLocalDpi xmlns:a14="http://schemas.microsoft.com/office/drawing/2010/main" xmlns="" val="0"/>
              </a:ext>
            </a:extLst>
          </a:blip>
          <a:stretch>
            <a:fillRect/>
          </a:stretch>
        </p:blipFill>
        <p:spPr>
          <a:xfrm>
            <a:off x="1325880" y="0"/>
            <a:ext cx="1783188" cy="2971806"/>
          </a:xfrm>
          <a:prstGeom prst="rect">
            <a:avLst/>
          </a:prstGeom>
        </p:spPr>
      </p:pic>
    </p:spTree>
    <p:extLst>
      <p:ext uri="{BB962C8B-B14F-4D97-AF65-F5344CB8AC3E}">
        <p14:creationId xmlns:p14="http://schemas.microsoft.com/office/powerpoint/2010/main" xmlns="" val="3602678805"/>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Δύο περιεχόμεν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dirty="0" smtClean="0"/>
              <a:t>Στυλ κύριου τίτλου</a:t>
            </a:r>
            <a:endParaRPr lang="el-GR" dirty="0"/>
          </a:p>
        </p:txBody>
      </p:sp>
      <p:sp>
        <p:nvSpPr>
          <p:cNvPr id="3" name="Θέση περιεχομένου 2"/>
          <p:cNvSpPr>
            <a:spLocks noGrp="1"/>
          </p:cNvSpPr>
          <p:nvPr>
            <p:ph sz="half" idx="1"/>
          </p:nvPr>
        </p:nvSpPr>
        <p:spPr>
          <a:xfrm>
            <a:off x="1104900" y="1600200"/>
            <a:ext cx="4914900" cy="4571999"/>
          </a:xfrm>
        </p:spPr>
        <p:txBody>
          <a:bodyPr rtlCol="0"/>
          <a:lstStyle>
            <a:lvl5pPr>
              <a:defRPr/>
            </a:lvl5pPr>
            <a:lvl6pPr>
              <a:defRPr/>
            </a:lvl6pPr>
            <a:lvl7pPr>
              <a:defRPr/>
            </a:lvl7pPr>
            <a:lvl8pPr>
              <a:defRPr/>
            </a:lvl8pPr>
            <a:lvl9pPr>
              <a:defRPr/>
            </a:lvl9pPr>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Θέση περιεχομένου 3"/>
          <p:cNvSpPr>
            <a:spLocks noGrp="1"/>
          </p:cNvSpPr>
          <p:nvPr>
            <p:ph sz="half" idx="2"/>
          </p:nvPr>
        </p:nvSpPr>
        <p:spPr>
          <a:xfrm>
            <a:off x="6172200" y="1600200"/>
            <a:ext cx="4914900" cy="4571999"/>
          </a:xfrm>
        </p:spPr>
        <p:txBody>
          <a:bodyPr rtlCol="0"/>
          <a:lstStyle>
            <a:lvl5pPr>
              <a:defRPr/>
            </a:lvl5pPr>
            <a:lvl6pPr>
              <a:defRPr/>
            </a:lvl6pPr>
            <a:lvl7pPr>
              <a:defRPr/>
            </a:lvl7pPr>
            <a:lvl8pPr>
              <a:defRPr/>
            </a:lvl8pPr>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ημερομηνίας 4"/>
          <p:cNvSpPr>
            <a:spLocks noGrp="1"/>
          </p:cNvSpPr>
          <p:nvPr>
            <p:ph type="dt" sz="half" idx="10"/>
          </p:nvPr>
        </p:nvSpPr>
        <p:spPr/>
        <p:txBody>
          <a:bodyPr rtlCol="0"/>
          <a:lstStyle/>
          <a:p>
            <a:pPr rtl="0"/>
            <a:fld id="{59D6F464-9B66-4A13-9960-869CE7143259}" type="datetime1">
              <a:rPr lang="el-GR" smtClean="0"/>
              <a:pPr rtl="0"/>
              <a:t>5/3/2019</a:t>
            </a:fld>
            <a:endParaRPr lang="el-GR" dirty="0"/>
          </a:p>
        </p:txBody>
      </p:sp>
      <p:sp>
        <p:nvSpPr>
          <p:cNvPr id="6" name="Θέση υποσέλιδου 5"/>
          <p:cNvSpPr>
            <a:spLocks noGrp="1"/>
          </p:cNvSpPr>
          <p:nvPr>
            <p:ph type="ftr" sz="quarter" idx="11"/>
          </p:nvPr>
        </p:nvSpPr>
        <p:spPr/>
        <p:txBody>
          <a:bodyPr rtlCol="0"/>
          <a:lstStyle/>
          <a:p>
            <a:pPr rtl="0"/>
            <a:endParaRPr lang="el-GR" dirty="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a:pPr rtl="0"/>
              <a:t>‹#›</a:t>
            </a:fld>
            <a:endParaRPr lang="el-GR" dirty="0"/>
          </a:p>
        </p:txBody>
      </p:sp>
    </p:spTree>
    <p:extLst>
      <p:ext uri="{BB962C8B-B14F-4D97-AF65-F5344CB8AC3E}">
        <p14:creationId xmlns:p14="http://schemas.microsoft.com/office/powerpoint/2010/main" xmlns="" val="352779106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Σύγκριση">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dirty="0" smtClean="0"/>
              <a:t>Στυλ κύριου τίτλου</a:t>
            </a:r>
            <a:endParaRPr lang="el-GR" dirty="0"/>
          </a:p>
        </p:txBody>
      </p:sp>
      <p:sp>
        <p:nvSpPr>
          <p:cNvPr id="3" name="Θέση κειμένου 2"/>
          <p:cNvSpPr>
            <a:spLocks noGrp="1"/>
          </p:cNvSpPr>
          <p:nvPr>
            <p:ph type="body" idx="1"/>
          </p:nvPr>
        </p:nvSpPr>
        <p:spPr>
          <a:xfrm>
            <a:off x="110490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smtClean="0"/>
              <a:t>Επεξεργασία στυλ υποδείγματος κειμένου</a:t>
            </a:r>
          </a:p>
        </p:txBody>
      </p:sp>
      <p:sp>
        <p:nvSpPr>
          <p:cNvPr id="4" name="Θέση περιεχομένου 3"/>
          <p:cNvSpPr>
            <a:spLocks noGrp="1"/>
          </p:cNvSpPr>
          <p:nvPr>
            <p:ph sz="half" idx="2"/>
          </p:nvPr>
        </p:nvSpPr>
        <p:spPr>
          <a:xfrm>
            <a:off x="1104900" y="2424112"/>
            <a:ext cx="4919472" cy="3748088"/>
          </a:xfrm>
        </p:spPr>
        <p:txBody>
          <a:bodyPr rtlCol="0"/>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5" name="Θέση κειμένου 4"/>
          <p:cNvSpPr>
            <a:spLocks noGrp="1"/>
          </p:cNvSpPr>
          <p:nvPr>
            <p:ph type="body" sz="quarter" idx="3"/>
          </p:nvPr>
        </p:nvSpPr>
        <p:spPr>
          <a:xfrm>
            <a:off x="6166110" y="1600200"/>
            <a:ext cx="4919472" cy="823912"/>
          </a:xfrm>
        </p:spPr>
        <p:txBody>
          <a:bodyPr rtlCol="0" anchor="b"/>
          <a:lstStyle>
            <a:lvl1pPr marL="0" indent="0">
              <a:spcBef>
                <a:spcPts val="0"/>
              </a:spcBef>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l-GR" dirty="0" smtClean="0"/>
              <a:t>Επεξεργασία στυλ υποδείγματος κειμένου</a:t>
            </a:r>
          </a:p>
        </p:txBody>
      </p:sp>
      <p:sp>
        <p:nvSpPr>
          <p:cNvPr id="6" name="Θέση περιεχομένου 5"/>
          <p:cNvSpPr>
            <a:spLocks noGrp="1"/>
          </p:cNvSpPr>
          <p:nvPr>
            <p:ph sz="quarter" idx="4"/>
          </p:nvPr>
        </p:nvSpPr>
        <p:spPr>
          <a:xfrm>
            <a:off x="6166110" y="2424112"/>
            <a:ext cx="4919472" cy="3748088"/>
          </a:xfrm>
        </p:spPr>
        <p:txBody>
          <a:bodyPr rtlCol="0"/>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7" name="Θέση ημερομηνίας 6"/>
          <p:cNvSpPr>
            <a:spLocks noGrp="1"/>
          </p:cNvSpPr>
          <p:nvPr>
            <p:ph type="dt" sz="half" idx="10"/>
          </p:nvPr>
        </p:nvSpPr>
        <p:spPr/>
        <p:txBody>
          <a:bodyPr rtlCol="0"/>
          <a:lstStyle/>
          <a:p>
            <a:pPr rtl="0"/>
            <a:fld id="{6042C300-8C74-4389-81B0-95393FF7A6E3}" type="datetime1">
              <a:rPr lang="el-GR" smtClean="0"/>
              <a:pPr rtl="0"/>
              <a:t>5/3/2019</a:t>
            </a:fld>
            <a:endParaRPr lang="el-GR" dirty="0"/>
          </a:p>
        </p:txBody>
      </p:sp>
      <p:sp>
        <p:nvSpPr>
          <p:cNvPr id="8" name="Θέση υποσέλιδου 7"/>
          <p:cNvSpPr>
            <a:spLocks noGrp="1"/>
          </p:cNvSpPr>
          <p:nvPr>
            <p:ph type="ftr" sz="quarter" idx="11"/>
          </p:nvPr>
        </p:nvSpPr>
        <p:spPr/>
        <p:txBody>
          <a:bodyPr rtlCol="0"/>
          <a:lstStyle/>
          <a:p>
            <a:pPr rtl="0"/>
            <a:endParaRPr lang="el-GR" dirty="0"/>
          </a:p>
        </p:txBody>
      </p:sp>
      <p:sp>
        <p:nvSpPr>
          <p:cNvPr id="9" name="Θέση αριθμού διαφάνειας 8"/>
          <p:cNvSpPr>
            <a:spLocks noGrp="1"/>
          </p:cNvSpPr>
          <p:nvPr>
            <p:ph type="sldNum" sz="quarter" idx="12"/>
          </p:nvPr>
        </p:nvSpPr>
        <p:spPr/>
        <p:txBody>
          <a:bodyPr rtlCol="0"/>
          <a:lstStyle/>
          <a:p>
            <a:pPr rtl="0"/>
            <a:fld id="{0FF54DE5-C571-48E8-A5BC-B369434E2F44}" type="slidenum">
              <a:rPr lang="el-GR"/>
              <a:pPr rtl="0"/>
              <a:t>‹#›</a:t>
            </a:fld>
            <a:endParaRPr lang="el-GR" dirty="0"/>
          </a:p>
        </p:txBody>
      </p:sp>
    </p:spTree>
    <p:extLst>
      <p:ext uri="{BB962C8B-B14F-4D97-AF65-F5344CB8AC3E}">
        <p14:creationId xmlns:p14="http://schemas.microsoft.com/office/powerpoint/2010/main" xmlns="" val="397101610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Μόνο τίτλος">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lvl1pPr rtl="0">
              <a:defRPr/>
            </a:lvl1pPr>
          </a:lstStyle>
          <a:p>
            <a:pPr rtl="0"/>
            <a:r>
              <a:rPr lang="el-GR" dirty="0" smtClean="0"/>
              <a:t>Στυλ κύριου τίτλου</a:t>
            </a:r>
            <a:endParaRPr lang="el-GR" dirty="0"/>
          </a:p>
        </p:txBody>
      </p:sp>
      <p:sp>
        <p:nvSpPr>
          <p:cNvPr id="3" name="Θέση ημερομηνίας 2"/>
          <p:cNvSpPr>
            <a:spLocks noGrp="1"/>
          </p:cNvSpPr>
          <p:nvPr>
            <p:ph type="dt" sz="half" idx="10"/>
          </p:nvPr>
        </p:nvSpPr>
        <p:spPr/>
        <p:txBody>
          <a:bodyPr rtlCol="0"/>
          <a:lstStyle/>
          <a:p>
            <a:pPr rtl="0"/>
            <a:fld id="{C87E7D3D-E08E-42F2-82D8-04E1066C2EAE}" type="datetime1">
              <a:rPr lang="el-GR" smtClean="0"/>
              <a:pPr rtl="0"/>
              <a:t>5/3/2019</a:t>
            </a:fld>
            <a:endParaRPr lang="el-GR" dirty="0"/>
          </a:p>
        </p:txBody>
      </p:sp>
      <p:sp>
        <p:nvSpPr>
          <p:cNvPr id="4" name="Θέση υποσέλιδου 3"/>
          <p:cNvSpPr>
            <a:spLocks noGrp="1"/>
          </p:cNvSpPr>
          <p:nvPr>
            <p:ph type="ftr" sz="quarter" idx="11"/>
          </p:nvPr>
        </p:nvSpPr>
        <p:spPr/>
        <p:txBody>
          <a:bodyPr rtlCol="0"/>
          <a:lstStyle/>
          <a:p>
            <a:pPr rtl="0"/>
            <a:endParaRPr lang="el-GR" dirty="0"/>
          </a:p>
        </p:txBody>
      </p:sp>
      <p:sp>
        <p:nvSpPr>
          <p:cNvPr id="5" name="Θέση αριθμού διαφάνειας 4"/>
          <p:cNvSpPr>
            <a:spLocks noGrp="1"/>
          </p:cNvSpPr>
          <p:nvPr>
            <p:ph type="sldNum" sz="quarter" idx="12"/>
          </p:nvPr>
        </p:nvSpPr>
        <p:spPr/>
        <p:txBody>
          <a:bodyPr rtlCol="0"/>
          <a:lstStyle/>
          <a:p>
            <a:pPr rtl="0"/>
            <a:fld id="{0FF54DE5-C571-48E8-A5BC-B369434E2F44}" type="slidenum">
              <a:rPr lang="el-GR"/>
              <a:pPr rtl="0"/>
              <a:t>‹#›</a:t>
            </a:fld>
            <a:endParaRPr lang="el-GR" dirty="0"/>
          </a:p>
        </p:txBody>
      </p:sp>
    </p:spTree>
    <p:extLst>
      <p:ext uri="{BB962C8B-B14F-4D97-AF65-F5344CB8AC3E}">
        <p14:creationId xmlns:p14="http://schemas.microsoft.com/office/powerpoint/2010/main" xmlns="" val="17581115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blank" preserve="1">
  <p:cSld name="Κενό">
    <p:spTree>
      <p:nvGrpSpPr>
        <p:cNvPr id="1" name=""/>
        <p:cNvGrpSpPr/>
        <p:nvPr/>
      </p:nvGrpSpPr>
      <p:grpSpPr>
        <a:xfrm>
          <a:off x="0" y="0"/>
          <a:ext cx="0" cy="0"/>
          <a:chOff x="0" y="0"/>
          <a:chExt cx="0" cy="0"/>
        </a:xfrm>
      </p:grpSpPr>
      <p:sp>
        <p:nvSpPr>
          <p:cNvPr id="2" name="Θέση ημερομηνίας 1"/>
          <p:cNvSpPr>
            <a:spLocks noGrp="1"/>
          </p:cNvSpPr>
          <p:nvPr>
            <p:ph type="dt" sz="half" idx="10"/>
          </p:nvPr>
        </p:nvSpPr>
        <p:spPr/>
        <p:txBody>
          <a:bodyPr rtlCol="0"/>
          <a:lstStyle/>
          <a:p>
            <a:pPr rtl="0"/>
            <a:fld id="{0EEB916E-E454-4161-93FF-EBDF740D7532}" type="datetime1">
              <a:rPr lang="el-GR" smtClean="0"/>
              <a:pPr rtl="0"/>
              <a:t>5/3/2019</a:t>
            </a:fld>
            <a:endParaRPr lang="el-GR" dirty="0"/>
          </a:p>
        </p:txBody>
      </p:sp>
      <p:sp>
        <p:nvSpPr>
          <p:cNvPr id="3" name="Θέση υποσέλιδου 2"/>
          <p:cNvSpPr>
            <a:spLocks noGrp="1"/>
          </p:cNvSpPr>
          <p:nvPr>
            <p:ph type="ftr" sz="quarter" idx="11"/>
          </p:nvPr>
        </p:nvSpPr>
        <p:spPr/>
        <p:txBody>
          <a:bodyPr rtlCol="0"/>
          <a:lstStyle/>
          <a:p>
            <a:pPr rtl="0"/>
            <a:endParaRPr lang="el-GR" dirty="0"/>
          </a:p>
        </p:txBody>
      </p:sp>
      <p:sp>
        <p:nvSpPr>
          <p:cNvPr id="4" name="Θέση αριθμού διαφάνειας 3"/>
          <p:cNvSpPr>
            <a:spLocks noGrp="1"/>
          </p:cNvSpPr>
          <p:nvPr>
            <p:ph type="sldNum" sz="quarter" idx="12"/>
          </p:nvPr>
        </p:nvSpPr>
        <p:spPr/>
        <p:txBody>
          <a:bodyPr rtlCol="0"/>
          <a:lstStyle/>
          <a:p>
            <a:pPr rtl="0"/>
            <a:fld id="{0FF54DE5-C571-48E8-A5BC-B369434E2F44}" type="slidenum">
              <a:rPr lang="el-GR"/>
              <a:pPr rtl="0"/>
              <a:t>‹#›</a:t>
            </a:fld>
            <a:endParaRPr lang="el-GR" dirty="0"/>
          </a:p>
        </p:txBody>
      </p:sp>
    </p:spTree>
    <p:extLst>
      <p:ext uri="{BB962C8B-B14F-4D97-AF65-F5344CB8AC3E}">
        <p14:creationId xmlns:p14="http://schemas.microsoft.com/office/powerpoint/2010/main" xmlns="" val="302416926"/>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Περιεχόμενο με λεζάντα">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nchor="b"/>
          <a:lstStyle>
            <a:lvl1pPr rtl="0">
              <a:defRPr sz="3200"/>
            </a:lvl1pPr>
          </a:lstStyle>
          <a:p>
            <a:pPr rtl="0"/>
            <a:r>
              <a:rPr lang="el-GR" dirty="0" smtClean="0"/>
              <a:t>Στυλ κύριου τίτλου</a:t>
            </a:r>
            <a:endParaRPr lang="el-GR" dirty="0"/>
          </a:p>
        </p:txBody>
      </p:sp>
      <p:sp>
        <p:nvSpPr>
          <p:cNvPr id="3" name="Θέση περιεχομένου 2"/>
          <p:cNvSpPr>
            <a:spLocks noGrp="1"/>
          </p:cNvSpPr>
          <p:nvPr>
            <p:ph idx="1"/>
          </p:nvPr>
        </p:nvSpPr>
        <p:spPr>
          <a:xfrm>
            <a:off x="5641848" y="1600199"/>
            <a:ext cx="5445252" cy="4572001"/>
          </a:xfrm>
        </p:spPr>
        <p:txBody>
          <a:bodyPr rtlCol="0">
            <a:normAutofit/>
          </a:bodyPr>
          <a:lstStyle>
            <a:lvl1pPr>
              <a:defRPr sz="2000"/>
            </a:lvl1pPr>
            <a:lvl2pPr>
              <a:defRPr sz="1600"/>
            </a:lvl2pPr>
            <a:lvl3pPr>
              <a:defRPr sz="1600"/>
            </a:lvl3pPr>
            <a:lvl4pPr>
              <a:defRPr sz="1400"/>
            </a:lvl4pPr>
            <a:lvl5pPr>
              <a:defRPr sz="1400"/>
            </a:lvl5pPr>
            <a:lvl6pPr>
              <a:defRPr sz="1400"/>
            </a:lvl6pPr>
            <a:lvl7pPr>
              <a:defRPr sz="1400"/>
            </a:lvl7pPr>
            <a:lvl8pPr>
              <a:defRPr sz="1400"/>
            </a:lvl8pPr>
            <a:lvl9pPr>
              <a:defRPr sz="1400"/>
            </a:lvl9pPr>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p:txBody>
      </p:sp>
      <p:sp>
        <p:nvSpPr>
          <p:cNvPr id="4" name="Θέση κειμένου 3"/>
          <p:cNvSpPr>
            <a:spLocks noGrp="1"/>
          </p:cNvSpPr>
          <p:nvPr>
            <p:ph type="body" sz="half" idx="2"/>
          </p:nvPr>
        </p:nvSpPr>
        <p:spPr>
          <a:xfrm>
            <a:off x="1104900" y="1600200"/>
            <a:ext cx="4384548" cy="4572000"/>
          </a:xfrm>
        </p:spPr>
        <p:txBody>
          <a:bodyPr rtlCol="0">
            <a:normAutofit/>
          </a:bodyPr>
          <a:lstStyle>
            <a:lvl1pPr marL="0" indent="0">
              <a:spcBef>
                <a:spcPts val="1200"/>
              </a:spcBef>
              <a:buNone/>
              <a:defRPr sz="18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l-GR" dirty="0" smtClean="0"/>
              <a:t>Επεξεργασία στυλ υποδείγματος κειμένου</a:t>
            </a:r>
          </a:p>
        </p:txBody>
      </p:sp>
      <p:sp>
        <p:nvSpPr>
          <p:cNvPr id="5" name="Θέση ημερομηνίας 4"/>
          <p:cNvSpPr>
            <a:spLocks noGrp="1"/>
          </p:cNvSpPr>
          <p:nvPr>
            <p:ph type="dt" sz="half" idx="10"/>
          </p:nvPr>
        </p:nvSpPr>
        <p:spPr/>
        <p:txBody>
          <a:bodyPr rtlCol="0"/>
          <a:lstStyle/>
          <a:p>
            <a:pPr rtl="0"/>
            <a:fld id="{E1E9B397-9691-4611-9881-C8783CF453F4}" type="datetime1">
              <a:rPr lang="el-GR" smtClean="0"/>
              <a:pPr rtl="0"/>
              <a:t>5/3/2019</a:t>
            </a:fld>
            <a:endParaRPr lang="el-GR" dirty="0"/>
          </a:p>
        </p:txBody>
      </p:sp>
      <p:sp>
        <p:nvSpPr>
          <p:cNvPr id="6" name="Θέση υποσέλιδου 5"/>
          <p:cNvSpPr>
            <a:spLocks noGrp="1"/>
          </p:cNvSpPr>
          <p:nvPr>
            <p:ph type="ftr" sz="quarter" idx="11"/>
          </p:nvPr>
        </p:nvSpPr>
        <p:spPr/>
        <p:txBody>
          <a:bodyPr rtlCol="0"/>
          <a:lstStyle/>
          <a:p>
            <a:pPr rtl="0"/>
            <a:endParaRPr lang="el-GR" dirty="0"/>
          </a:p>
        </p:txBody>
      </p:sp>
      <p:sp>
        <p:nvSpPr>
          <p:cNvPr id="7" name="Θέση αριθμού διαφάνειας 6"/>
          <p:cNvSpPr>
            <a:spLocks noGrp="1"/>
          </p:cNvSpPr>
          <p:nvPr>
            <p:ph type="sldNum" sz="quarter" idx="12"/>
          </p:nvPr>
        </p:nvSpPr>
        <p:spPr/>
        <p:txBody>
          <a:bodyPr rtlCol="0"/>
          <a:lstStyle/>
          <a:p>
            <a:pPr rtl="0"/>
            <a:fld id="{0FF54DE5-C571-48E8-A5BC-B369434E2F44}" type="slidenum">
              <a:rPr lang="el-GR"/>
              <a:pPr rtl="0"/>
              <a:t>‹#›</a:t>
            </a:fld>
            <a:endParaRPr lang="el-GR" dirty="0"/>
          </a:p>
        </p:txBody>
      </p:sp>
    </p:spTree>
    <p:extLst>
      <p:ext uri="{BB962C8B-B14F-4D97-AF65-F5344CB8AC3E}">
        <p14:creationId xmlns:p14="http://schemas.microsoft.com/office/powerpoint/2010/main" xmlns="" val="376976468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2"/>
      </p:bgRef>
    </p:bg>
    <p:spTree>
      <p:nvGrpSpPr>
        <p:cNvPr id="1" name=""/>
        <p:cNvGrpSpPr/>
        <p:nvPr/>
      </p:nvGrpSpPr>
      <p:grpSpPr>
        <a:xfrm>
          <a:off x="0" y="0"/>
          <a:ext cx="0" cy="0"/>
          <a:chOff x="0" y="0"/>
          <a:chExt cx="0" cy="0"/>
        </a:xfrm>
      </p:grpSpPr>
      <p:sp>
        <p:nvSpPr>
          <p:cNvPr id="2" name="Θέση τίτλου 1"/>
          <p:cNvSpPr>
            <a:spLocks noGrp="1"/>
          </p:cNvSpPr>
          <p:nvPr>
            <p:ph type="title"/>
          </p:nvPr>
        </p:nvSpPr>
        <p:spPr>
          <a:xfrm>
            <a:off x="1104900" y="76200"/>
            <a:ext cx="9980682" cy="1096962"/>
          </a:xfrm>
          <a:prstGeom prst="rect">
            <a:avLst/>
          </a:prstGeom>
        </p:spPr>
        <p:txBody>
          <a:bodyPr vert="horz" lIns="0" tIns="45720" rIns="0" bIns="45720" rtlCol="0" anchor="b">
            <a:normAutofit/>
          </a:bodyPr>
          <a:lstStyle/>
          <a:p>
            <a:pPr rtl="0"/>
            <a:r>
              <a:rPr lang="el-GR" dirty="0" smtClean="0"/>
              <a:t>Στυλ κύριου τίτλου</a:t>
            </a:r>
            <a:endParaRPr lang="el-GR" dirty="0"/>
          </a:p>
        </p:txBody>
      </p:sp>
      <p:sp>
        <p:nvSpPr>
          <p:cNvPr id="3" name="Θέση κειμένου 2"/>
          <p:cNvSpPr>
            <a:spLocks noGrp="1"/>
          </p:cNvSpPr>
          <p:nvPr>
            <p:ph type="body" idx="1"/>
          </p:nvPr>
        </p:nvSpPr>
        <p:spPr>
          <a:xfrm>
            <a:off x="1104900" y="1600200"/>
            <a:ext cx="9982200" cy="4572000"/>
          </a:xfrm>
          <a:prstGeom prst="rect">
            <a:avLst/>
          </a:prstGeom>
        </p:spPr>
        <p:txBody>
          <a:bodyPr vert="horz" lIns="0" tIns="45720" rIns="0" bIns="45720" rtlCol="0">
            <a:normAutofit/>
          </a:bodyPr>
          <a:lstStyle/>
          <a:p>
            <a:pPr lvl="0"/>
            <a:r>
              <a:rPr lang="el-GR" dirty="0" smtClean="0"/>
              <a:t>Επεξεργασία στυλ υποδείγματος κειμένου</a:t>
            </a:r>
          </a:p>
          <a:p>
            <a:pPr lvl="1" rtl="0"/>
            <a:r>
              <a:rPr lang="el-GR" dirty="0" smtClean="0"/>
              <a:t>Δεύτερου </a:t>
            </a:r>
            <a:r>
              <a:rPr lang="el-GR" dirty="0"/>
              <a:t>επιπέδου</a:t>
            </a:r>
          </a:p>
          <a:p>
            <a:pPr lvl="2" rtl="0"/>
            <a:r>
              <a:rPr lang="el-GR" dirty="0"/>
              <a:t>Τρίτου επιπέδου</a:t>
            </a:r>
          </a:p>
          <a:p>
            <a:pPr lvl="3" rtl="0"/>
            <a:r>
              <a:rPr lang="el-GR" dirty="0"/>
              <a:t>Τέταρτου επιπέδου</a:t>
            </a:r>
          </a:p>
          <a:p>
            <a:pPr lvl="4" rtl="0"/>
            <a:r>
              <a:rPr lang="el-GR" dirty="0"/>
              <a:t>Πέμπτου επιπέδου</a:t>
            </a:r>
          </a:p>
          <a:p>
            <a:pPr lvl="5" rtl="0"/>
            <a:r>
              <a:rPr lang="el-GR" dirty="0"/>
              <a:t>Έκτου επιπέδου</a:t>
            </a:r>
          </a:p>
          <a:p>
            <a:pPr lvl="6" rtl="0"/>
            <a:r>
              <a:rPr lang="el-GR" dirty="0"/>
              <a:t>Έβδομου επιπέδου</a:t>
            </a:r>
          </a:p>
          <a:p>
            <a:pPr lvl="7" rtl="0"/>
            <a:r>
              <a:rPr lang="el-GR" dirty="0"/>
              <a:t>Όγδοου επιπέδου</a:t>
            </a:r>
          </a:p>
          <a:p>
            <a:pPr lvl="8" rtl="0"/>
            <a:r>
              <a:rPr lang="el-GR" dirty="0"/>
              <a:t>Ένατου επιπέδου</a:t>
            </a:r>
          </a:p>
        </p:txBody>
      </p:sp>
      <p:sp>
        <p:nvSpPr>
          <p:cNvPr id="4" name="Θέση ημερομηνίας 3"/>
          <p:cNvSpPr>
            <a:spLocks noGrp="1"/>
          </p:cNvSpPr>
          <p:nvPr>
            <p:ph type="dt" sz="half" idx="2"/>
          </p:nvPr>
        </p:nvSpPr>
        <p:spPr>
          <a:xfrm>
            <a:off x="1104899" y="6356351"/>
            <a:ext cx="1829559" cy="365125"/>
          </a:xfrm>
          <a:prstGeom prst="rect">
            <a:avLst/>
          </a:prstGeom>
        </p:spPr>
        <p:txBody>
          <a:bodyPr vert="horz" lIns="0" tIns="45720" rIns="0" bIns="45720" rtlCol="0" anchor="ctr"/>
          <a:lstStyle>
            <a:lvl1pPr algn="l">
              <a:defRPr sz="1200">
                <a:solidFill>
                  <a:schemeClr val="tx1">
                    <a:lumMod val="75000"/>
                  </a:schemeClr>
                </a:solidFill>
              </a:defRPr>
            </a:lvl1pPr>
          </a:lstStyle>
          <a:p>
            <a:pPr rtl="0"/>
            <a:fld id="{B3EB7B7F-4DD6-44AE-9EB3-C58B166F3224}" type="datetime1">
              <a:rPr lang="el-GR" smtClean="0"/>
              <a:pPr rtl="0"/>
              <a:t>5/3/2019</a:t>
            </a:fld>
            <a:endParaRPr lang="el-GR" dirty="0"/>
          </a:p>
        </p:txBody>
      </p:sp>
      <p:sp>
        <p:nvSpPr>
          <p:cNvPr id="5" name="Θέση υποσέλιδου 4"/>
          <p:cNvSpPr>
            <a:spLocks noGrp="1"/>
          </p:cNvSpPr>
          <p:nvPr>
            <p:ph type="ftr" sz="quarter" idx="3"/>
          </p:nvPr>
        </p:nvSpPr>
        <p:spPr>
          <a:xfrm>
            <a:off x="2934459" y="6356350"/>
            <a:ext cx="6323082" cy="365126"/>
          </a:xfrm>
          <a:prstGeom prst="rect">
            <a:avLst/>
          </a:prstGeom>
        </p:spPr>
        <p:txBody>
          <a:bodyPr vert="horz" lIns="0" tIns="45720" rIns="0" bIns="45720" rtlCol="0" anchor="ctr"/>
          <a:lstStyle>
            <a:lvl1pPr algn="ctr">
              <a:defRPr sz="1200">
                <a:solidFill>
                  <a:schemeClr val="tx1">
                    <a:lumMod val="75000"/>
                  </a:schemeClr>
                </a:solidFill>
              </a:defRPr>
            </a:lvl1pPr>
          </a:lstStyle>
          <a:p>
            <a:pPr rtl="0"/>
            <a:endParaRPr lang="el-GR" dirty="0"/>
          </a:p>
        </p:txBody>
      </p:sp>
      <p:sp>
        <p:nvSpPr>
          <p:cNvPr id="6" name="Θέση αριθμού διαφάνειας 5"/>
          <p:cNvSpPr>
            <a:spLocks noGrp="1"/>
          </p:cNvSpPr>
          <p:nvPr>
            <p:ph type="sldNum" sz="quarter" idx="4"/>
          </p:nvPr>
        </p:nvSpPr>
        <p:spPr>
          <a:xfrm>
            <a:off x="9256782" y="6356351"/>
            <a:ext cx="1828800" cy="365125"/>
          </a:xfrm>
          <a:prstGeom prst="rect">
            <a:avLst/>
          </a:prstGeom>
        </p:spPr>
        <p:txBody>
          <a:bodyPr vert="horz" lIns="0" tIns="45720" rIns="0" bIns="45720" rtlCol="0" anchor="ctr"/>
          <a:lstStyle>
            <a:lvl1pPr algn="r">
              <a:defRPr sz="1200">
                <a:solidFill>
                  <a:schemeClr val="tx1">
                    <a:lumMod val="75000"/>
                  </a:schemeClr>
                </a:solidFill>
              </a:defRPr>
            </a:lvl1pPr>
          </a:lstStyle>
          <a:p>
            <a:pPr rtl="0"/>
            <a:fld id="{0FF54DE5-C571-48E8-A5BC-B369434E2F44}" type="slidenum">
              <a:rPr lang="el-GR" smtClean="0"/>
              <a:pPr rtl="0"/>
              <a:t>‹#›</a:t>
            </a:fld>
            <a:endParaRPr lang="el-GR" dirty="0"/>
          </a:p>
        </p:txBody>
      </p:sp>
      <p:grpSp>
        <p:nvGrpSpPr>
          <p:cNvPr id="15" name="Ομάδα 14"/>
          <p:cNvGrpSpPr/>
          <p:nvPr/>
        </p:nvGrpSpPr>
        <p:grpSpPr>
          <a:xfrm>
            <a:off x="1103376" y="1219201"/>
            <a:ext cx="9985248" cy="84403"/>
            <a:chOff x="1073150" y="1219201"/>
            <a:chExt cx="10058400" cy="63125"/>
          </a:xfrm>
        </p:grpSpPr>
        <p:cxnSp>
          <p:nvCxnSpPr>
            <p:cNvPr id="13" name="Ευθεία γραμμή σύνδεσης 12"/>
            <p:cNvCxnSpPr/>
            <p:nvPr/>
          </p:nvCxnSpPr>
          <p:spPr>
            <a:xfrm rot="10800000">
              <a:off x="1073150" y="1219201"/>
              <a:ext cx="10058400" cy="0"/>
            </a:xfrm>
            <a:prstGeom prst="line">
              <a:avLst/>
            </a:prstGeom>
            <a:ln w="381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cxnSp>
          <p:nvCxnSpPr>
            <p:cNvPr id="14" name="Ευθεία γραμμή σύνδεσης 13"/>
            <p:cNvCxnSpPr/>
            <p:nvPr/>
          </p:nvCxnSpPr>
          <p:spPr>
            <a:xfrm rot="10800000">
              <a:off x="1073150" y="1282326"/>
              <a:ext cx="10058400" cy="0"/>
            </a:xfrm>
            <a:prstGeom prst="line">
              <a:avLst/>
            </a:prstGeom>
            <a:ln w="12700" cap="flat">
              <a:solidFill>
                <a:schemeClr val="tx1"/>
              </a:solidFill>
              <a:miter lim="800000"/>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xmlns="" val="23462510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6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hf sldNum="0" hdr="0" ftr="0" dt="0"/>
  <p:txStyles>
    <p:titleStyle>
      <a:lvl1pPr algn="l" defTabSz="914400" rtl="0" eaLnBrk="1" latinLnBrk="0" hangingPunct="1">
        <a:lnSpc>
          <a:spcPct val="90000"/>
        </a:lnSpc>
        <a:spcBef>
          <a:spcPct val="0"/>
        </a:spcBef>
        <a:buNone/>
        <a:defRPr sz="28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800"/>
        </a:spcBef>
        <a:buFont typeface="Wingdings" panose="05000000000000000000" pitchFamily="2" charset="2"/>
        <a:buChar char="§"/>
        <a:defRPr sz="2000" kern="1200">
          <a:solidFill>
            <a:schemeClr val="tx1"/>
          </a:solidFill>
          <a:latin typeface="+mn-lt"/>
          <a:ea typeface="+mn-ea"/>
          <a:cs typeface="+mn-cs"/>
        </a:defRPr>
      </a:lvl1pPr>
      <a:lvl2pPr marL="685800" indent="-228600" algn="l" defTabSz="914400" rtl="0" eaLnBrk="1" latinLnBrk="0" hangingPunct="1">
        <a:lnSpc>
          <a:spcPct val="90000"/>
        </a:lnSpc>
        <a:spcBef>
          <a:spcPts val="600"/>
        </a:spcBef>
        <a:buFont typeface="Wingdings" panose="05000000000000000000" pitchFamily="2" charset="2"/>
        <a:buChar char="§"/>
        <a:defRPr sz="1600" kern="1200">
          <a:solidFill>
            <a:schemeClr val="tx1"/>
          </a:solidFill>
          <a:latin typeface="+mn-lt"/>
          <a:ea typeface="+mn-ea"/>
          <a:cs typeface="+mn-cs"/>
        </a:defRPr>
      </a:lvl2pPr>
      <a:lvl3pPr marL="11430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3pPr>
      <a:lvl4pPr marL="16002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4pPr>
      <a:lvl5pPr marL="2057400" indent="-228600" algn="l" defTabSz="914400" rtl="0" eaLnBrk="1" latinLnBrk="0" hangingPunct="1">
        <a:lnSpc>
          <a:spcPct val="90000"/>
        </a:lnSpc>
        <a:spcBef>
          <a:spcPts val="600"/>
        </a:spcBef>
        <a:buFont typeface="Wingdings" panose="05000000000000000000" pitchFamily="2" charset="2"/>
        <a:buChar char="§"/>
        <a:defRPr sz="14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Wingdings" panose="05000000000000000000" pitchFamily="2" charset="2"/>
        <a:buChar char="§"/>
        <a:defRPr sz="1400" kern="1200">
          <a:solidFill>
            <a:schemeClr val="tx1"/>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extLst mod="1">
    <p:ext uri="{27BBF7A9-308A-43DC-89C8-2F10F3537804}">
      <p15:sldGuideLst xmlns:p15="http://schemas.microsoft.com/office/powerpoint/2012/main" xmlns="">
        <p15:guide id="1" pos="696">
          <p15:clr>
            <a:srgbClr val="F26B43"/>
          </p15:clr>
        </p15:guide>
        <p15:guide id="2" pos="6984">
          <p15:clr>
            <a:srgbClr val="F26B43"/>
          </p15:clr>
        </p15:guide>
        <p15:guide id="3" orient="horz" pos="1008">
          <p15:clr>
            <a:srgbClr val="F26B43"/>
          </p15:clr>
        </p15:guide>
        <p15:guide id="4" orient="horz" pos="3888">
          <p15:clr>
            <a:srgbClr val="F26B43"/>
          </p15:clr>
        </p15:guide>
      </p15:sldGuideLst>
    </p:ext>
  </p:extLst>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3.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11.xml"/><Relationship Id="rId1" Type="http://schemas.openxmlformats.org/officeDocument/2006/relationships/slideLayout" Target="../slideLayouts/slideLayout10.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4.xml"/><Relationship Id="rId2" Type="http://schemas.openxmlformats.org/officeDocument/2006/relationships/slideLayout" Target="../slideLayouts/slideLayout2.xml"/><Relationship Id="rId1" Type="http://schemas.openxmlformats.org/officeDocument/2006/relationships/vmlDrawing" Target="../drawings/vmlDrawing1.vml"/><Relationship Id="rId5" Type="http://schemas.openxmlformats.org/officeDocument/2006/relationships/oleObject" Target="../embeddings/oleObject2.bin"/><Relationship Id="rId4" Type="http://schemas.openxmlformats.org/officeDocument/2006/relationships/oleObject" Target="../embeddings/oleObject1.bin"/></Relationships>
</file>

<file path=ppt/slides/_rels/slide15.xml.rels><?xml version="1.0" encoding="UTF-8" standalone="yes"?>
<Relationships xmlns="http://schemas.openxmlformats.org/package/2006/relationships"><Relationship Id="rId3" Type="http://schemas.openxmlformats.org/officeDocument/2006/relationships/notesSlide" Target="../notesSlides/notesSlide15.xml"/><Relationship Id="rId2" Type="http://schemas.openxmlformats.org/officeDocument/2006/relationships/slideLayout" Target="../slideLayouts/slideLayout2.xml"/><Relationship Id="rId1" Type="http://schemas.openxmlformats.org/officeDocument/2006/relationships/vmlDrawing" Target="../drawings/vmlDrawing2.vml"/><Relationship Id="rId4" Type="http://schemas.openxmlformats.org/officeDocument/2006/relationships/oleObject" Target="../embeddings/oleObject3.bin"/></Relationships>
</file>

<file path=ppt/slides/_rels/slide1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16.xml"/><Relationship Id="rId1" Type="http://schemas.openxmlformats.org/officeDocument/2006/relationships/slideLayout" Target="../slideLayouts/slideLayout6.xml"/><Relationship Id="rId6" Type="http://schemas.openxmlformats.org/officeDocument/2006/relationships/image" Target="../media/image11.png"/><Relationship Id="rId5" Type="http://schemas.openxmlformats.org/officeDocument/2006/relationships/image" Target="../media/image10.png"/><Relationship Id="rId4" Type="http://schemas.openxmlformats.org/officeDocument/2006/relationships/image" Target="../media/image9.png"/></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7.xml"/><Relationship Id="rId2" Type="http://schemas.openxmlformats.org/officeDocument/2006/relationships/slideLayout" Target="../slideLayouts/slideLayout2.xml"/><Relationship Id="rId1" Type="http://schemas.openxmlformats.org/officeDocument/2006/relationships/vmlDrawing" Target="../drawings/vmlDrawing3.vml"/><Relationship Id="rId6" Type="http://schemas.openxmlformats.org/officeDocument/2006/relationships/oleObject" Target="../embeddings/oleObject6.bin"/><Relationship Id="rId5" Type="http://schemas.openxmlformats.org/officeDocument/2006/relationships/oleObject" Target="../embeddings/oleObject5.bin"/><Relationship Id="rId4" Type="http://schemas.openxmlformats.org/officeDocument/2006/relationships/oleObject" Target="../embeddings/oleObject4.bin"/></Relationships>
</file>

<file path=ppt/slides/_rels/slide18.xml.rels><?xml version="1.0" encoding="UTF-8" standalone="yes"?>
<Relationships xmlns="http://schemas.openxmlformats.org/package/2006/relationships"><Relationship Id="rId3" Type="http://schemas.openxmlformats.org/officeDocument/2006/relationships/notesSlide" Target="../notesSlides/notesSlide18.xml"/><Relationship Id="rId2" Type="http://schemas.openxmlformats.org/officeDocument/2006/relationships/slideLayout" Target="../slideLayouts/slideLayout2.xml"/><Relationship Id="rId1" Type="http://schemas.openxmlformats.org/officeDocument/2006/relationships/vmlDrawing" Target="../drawings/vmlDrawing4.vml"/><Relationship Id="rId6" Type="http://schemas.openxmlformats.org/officeDocument/2006/relationships/oleObject" Target="../embeddings/oleObject9.bin"/><Relationship Id="rId5" Type="http://schemas.openxmlformats.org/officeDocument/2006/relationships/oleObject" Target="../embeddings/oleObject8.bin"/><Relationship Id="rId4" Type="http://schemas.openxmlformats.org/officeDocument/2006/relationships/oleObject" Target="../embeddings/oleObject7.bin"/></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notesSlide" Target="../notesSlides/notesSlide19.xml"/><Relationship Id="rId1" Type="http://schemas.openxmlformats.org/officeDocument/2006/relationships/slideLayout" Target="../slideLayouts/slideLayout6.xml"/><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notesSlide" Target="../notesSlides/notesSlide21.xml"/><Relationship Id="rId1" Type="http://schemas.openxmlformats.org/officeDocument/2006/relationships/slideLayout" Target="../slideLayouts/slideLayout6.xml"/><Relationship Id="rId6" Type="http://schemas.openxmlformats.org/officeDocument/2006/relationships/image" Target="../media/image24.png"/><Relationship Id="rId5" Type="http://schemas.openxmlformats.org/officeDocument/2006/relationships/image" Target="../media/image23.png"/><Relationship Id="rId4" Type="http://schemas.openxmlformats.org/officeDocument/2006/relationships/image" Target="../media/image22.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2.xml"/><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25.jpeg"/><Relationship Id="rId2" Type="http://schemas.openxmlformats.org/officeDocument/2006/relationships/notesSlide" Target="../notesSlides/notesSlide25.xml"/><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26.xml"/><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9.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3" Type="http://schemas.openxmlformats.org/officeDocument/2006/relationships/diagramData" Target="../diagrams/data1.xml"/><Relationship Id="rId2" Type="http://schemas.openxmlformats.org/officeDocument/2006/relationships/notesSlide" Target="../notesSlides/notesSlide3.xml"/><Relationship Id="rId1" Type="http://schemas.openxmlformats.org/officeDocument/2006/relationships/slideLayout" Target="../slideLayouts/slideLayout2.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30.xml"/><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32.xml"/><Relationship Id="rId1" Type="http://schemas.openxmlformats.org/officeDocument/2006/relationships/slideLayout" Target="../slideLayouts/slideLayout2.xml"/><Relationship Id="rId4" Type="http://schemas.openxmlformats.org/officeDocument/2006/relationships/image" Target="../media/image29.png"/></Relationships>
</file>

<file path=ppt/slides/_rels/slide33.xml.rels><?xml version="1.0" encoding="UTF-8" standalone="yes"?>
<Relationships xmlns="http://schemas.openxmlformats.org/package/2006/relationships"><Relationship Id="rId2" Type="http://schemas.openxmlformats.org/officeDocument/2006/relationships/notesSlide" Target="../notesSlides/notesSlide33.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37.xml"/><Relationship Id="rId1" Type="http://schemas.openxmlformats.org/officeDocument/2006/relationships/slideLayout" Target="../slideLayouts/slideLayout2.xml"/><Relationship Id="rId4" Type="http://schemas.openxmlformats.org/officeDocument/2006/relationships/image" Target="../media/image31.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8.xml"/><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40.xml.rels><?xml version="1.0" encoding="UTF-8" standalone="yes"?>
<Relationships xmlns="http://schemas.openxmlformats.org/package/2006/relationships"><Relationship Id="rId2" Type="http://schemas.openxmlformats.org/officeDocument/2006/relationships/notesSlide" Target="../notesSlides/notesSlide40.xml"/><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notesSlide" Target="../notesSlides/notesSlide41.xml"/><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notesSlide" Target="../notesSlides/notesSlide42.xml"/><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43.xml"/><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44.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45.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46.xml"/><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47.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3" Type="http://schemas.openxmlformats.org/officeDocument/2006/relationships/image" Target="../media/image33.png"/><Relationship Id="rId2" Type="http://schemas.openxmlformats.org/officeDocument/2006/relationships/notesSlide" Target="../notesSlides/notesSlide48.xml"/><Relationship Id="rId1" Type="http://schemas.openxmlformats.org/officeDocument/2006/relationships/slideLayout" Target="../slideLayouts/slideLayout2.xml"/><Relationship Id="rId5" Type="http://schemas.openxmlformats.org/officeDocument/2006/relationships/image" Target="../media/image34.png"/><Relationship Id="rId4" Type="http://schemas.openxmlformats.org/officeDocument/2006/relationships/image" Target="../media/image29.png"/></Relationships>
</file>

<file path=ppt/slides/_rels/slide49.xml.rels><?xml version="1.0" encoding="UTF-8" standalone="yes"?>
<Relationships xmlns="http://schemas.openxmlformats.org/package/2006/relationships"><Relationship Id="rId3" Type="http://schemas.openxmlformats.org/officeDocument/2006/relationships/image" Target="../media/image35.png"/><Relationship Id="rId2" Type="http://schemas.openxmlformats.org/officeDocument/2006/relationships/notesSlide" Target="../notesSlides/notesSlide49.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50.xml"/><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Τίτλος 5"/>
          <p:cNvSpPr>
            <a:spLocks noGrp="1"/>
          </p:cNvSpPr>
          <p:nvPr>
            <p:ph type="ctrTitle"/>
          </p:nvPr>
        </p:nvSpPr>
        <p:spPr>
          <a:xfrm>
            <a:off x="8195575" y="4080002"/>
            <a:ext cx="3996425" cy="1201040"/>
          </a:xfrm>
        </p:spPr>
        <p:txBody>
          <a:bodyPr rtlCol="0" anchor="ctr">
            <a:normAutofit/>
          </a:bodyPr>
          <a:lstStyle/>
          <a:p>
            <a:r>
              <a:rPr lang="el-GR" sz="2000" b="1" dirty="0" smtClean="0"/>
              <a:t>Τμήμα </a:t>
            </a:r>
            <a:r>
              <a:rPr lang="el-GR" sz="2000" b="1" dirty="0" smtClean="0"/>
              <a:t>Μηχανικών </a:t>
            </a:r>
            <a:r>
              <a:rPr lang="el-GR" sz="2000" b="1" dirty="0" err="1" smtClean="0"/>
              <a:t>ΠληροφορικήΣ</a:t>
            </a:r>
            <a:r>
              <a:rPr lang="el-GR" sz="2000" dirty="0" smtClean="0"/>
              <a:t/>
            </a:r>
            <a:br>
              <a:rPr lang="el-GR" sz="2000" dirty="0" smtClean="0"/>
            </a:br>
            <a:r>
              <a:rPr lang="el-GR" sz="2000" dirty="0" err="1" smtClean="0"/>
              <a:t>ΤομέαΣ</a:t>
            </a:r>
            <a:r>
              <a:rPr lang="el-GR" sz="2000" dirty="0" smtClean="0"/>
              <a:t> </a:t>
            </a:r>
            <a:r>
              <a:rPr lang="el-GR" sz="2000" dirty="0" smtClean="0"/>
              <a:t>Υπολογιστικών Τεχνικών &amp; Συστημάτων</a:t>
            </a:r>
            <a:endParaRPr lang="el-GR" sz="2000" dirty="0"/>
          </a:p>
        </p:txBody>
      </p:sp>
      <p:sp>
        <p:nvSpPr>
          <p:cNvPr id="7" name="Υπότιτλος 6"/>
          <p:cNvSpPr>
            <a:spLocks noGrp="1"/>
          </p:cNvSpPr>
          <p:nvPr>
            <p:ph type="subTitle" idx="1"/>
          </p:nvPr>
        </p:nvSpPr>
        <p:spPr>
          <a:xfrm>
            <a:off x="945243" y="4511784"/>
            <a:ext cx="5734050" cy="955565"/>
          </a:xfrm>
        </p:spPr>
        <p:txBody>
          <a:bodyPr rtlCol="0">
            <a:normAutofit fontScale="92500" lnSpcReduction="10000"/>
          </a:bodyPr>
          <a:lstStyle/>
          <a:p>
            <a:r>
              <a:rPr lang="el-GR" dirty="0" smtClean="0"/>
              <a:t>Σιδηρόπουλος Ανδρέας-Ανέστη, ΑΕΜ  3325</a:t>
            </a:r>
            <a:endParaRPr lang="el-GR" dirty="0" smtClean="0"/>
          </a:p>
          <a:p>
            <a:r>
              <a:rPr lang="el-GR" sz="2000" dirty="0" smtClean="0"/>
              <a:t>Επιβλέπων:</a:t>
            </a:r>
            <a:r>
              <a:rPr lang="el-GR" dirty="0" smtClean="0"/>
              <a:t> </a:t>
            </a:r>
            <a:r>
              <a:rPr lang="el-GR" dirty="0" err="1" smtClean="0"/>
              <a:t>Στρουθόπουλος</a:t>
            </a:r>
            <a:r>
              <a:rPr lang="el-GR" dirty="0" smtClean="0"/>
              <a:t> </a:t>
            </a:r>
            <a:r>
              <a:rPr lang="el-GR" dirty="0" smtClean="0"/>
              <a:t>Χαράλαμπος</a:t>
            </a:r>
            <a:r>
              <a:rPr lang="en-US" dirty="0" smtClean="0"/>
              <a:t> </a:t>
            </a:r>
            <a:endParaRPr lang="el-GR" dirty="0" smtClean="0"/>
          </a:p>
          <a:p>
            <a:endParaRPr lang="el-GR" dirty="0" smtClean="0"/>
          </a:p>
          <a:p>
            <a:r>
              <a:rPr lang="el-GR" dirty="0" smtClean="0"/>
              <a:t>Σέρρες Μάρτιος 2019</a:t>
            </a:r>
            <a:endParaRPr lang="el-GR" dirty="0" smtClean="0"/>
          </a:p>
        </p:txBody>
      </p:sp>
      <p:pic>
        <p:nvPicPr>
          <p:cNvPr id="8" name="Picture 2" descr="C:\Users\public.home\Downloads\logo_teiser.png"/>
          <p:cNvPicPr>
            <a:picLocks noGrp="1" noChangeAspect="1" noChangeArrowheads="1"/>
          </p:cNvPicPr>
          <p:nvPr>
            <p:ph type="pic" sz="quarter" idx="13"/>
          </p:nvPr>
        </p:nvPicPr>
        <p:blipFill>
          <a:blip r:embed="rId3" cstate="print"/>
          <a:srcRect t="9613" b="9613"/>
          <a:stretch>
            <a:fillRect/>
          </a:stretch>
        </p:blipFill>
        <p:spPr bwMode="auto">
          <a:xfrm>
            <a:off x="8075792" y="1483633"/>
            <a:ext cx="2853465" cy="2304596"/>
          </a:xfrm>
          <a:prstGeom prst="rect">
            <a:avLst/>
          </a:prstGeom>
          <a:noFill/>
        </p:spPr>
      </p:pic>
      <p:sp>
        <p:nvSpPr>
          <p:cNvPr id="9" name="Τίτλος 5"/>
          <p:cNvSpPr txBox="1">
            <a:spLocks/>
          </p:cNvSpPr>
          <p:nvPr/>
        </p:nvSpPr>
        <p:spPr>
          <a:xfrm>
            <a:off x="400957" y="2038093"/>
            <a:ext cx="7385957" cy="2219691"/>
          </a:xfrm>
          <a:prstGeom prst="rect">
            <a:avLst/>
          </a:prstGeom>
        </p:spPr>
        <p:txBody>
          <a:bodyPr vert="horz" lIns="0" tIns="45720" rIns="0" bIns="45720" rtlCol="0" anchor="ctr">
            <a:normAutofit/>
          </a:bodyPr>
          <a:lstStyle/>
          <a:p>
            <a:r>
              <a:rPr lang="el-GR" sz="2800" b="1" dirty="0" smtClean="0"/>
              <a:t>Πτυχιακή Εργασία </a:t>
            </a:r>
            <a:endParaRPr lang="el-GR" sz="2800" b="1" dirty="0" smtClean="0"/>
          </a:p>
          <a:p>
            <a:r>
              <a:rPr lang="el-GR" sz="2800" dirty="0" smtClean="0"/>
              <a:t>Υλοποίηση </a:t>
            </a:r>
            <a:r>
              <a:rPr lang="el-GR" sz="2800" dirty="0" smtClean="0"/>
              <a:t>αλγορίθμων Ψηφιακής Επεξεργασίας Εικόνας με δυνατότητα χρήσης τους από το διαδίκτυο</a:t>
            </a:r>
            <a:endParaRPr lang="el-GR" sz="2800" dirty="0"/>
          </a:p>
        </p:txBody>
      </p:sp>
    </p:spTree>
    <p:extLst>
      <p:ext uri="{BB962C8B-B14F-4D97-AF65-F5344CB8AC3E}">
        <p14:creationId xmlns:p14="http://schemas.microsoft.com/office/powerpoint/2010/main" xmlns="" val="165213399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Βασικές έννοιες &amp; ορισμοί</a:t>
            </a:r>
          </a:p>
        </p:txBody>
      </p:sp>
      <p:sp>
        <p:nvSpPr>
          <p:cNvPr id="14" name="Θέση περιεχομένου 13"/>
          <p:cNvSpPr>
            <a:spLocks noGrp="1"/>
          </p:cNvSpPr>
          <p:nvPr>
            <p:ph idx="1"/>
          </p:nvPr>
        </p:nvSpPr>
        <p:spPr>
          <a:xfrm>
            <a:off x="1104900" y="1600199"/>
            <a:ext cx="9982200" cy="5032829"/>
          </a:xfrm>
        </p:spPr>
        <p:txBody>
          <a:bodyPr rtlCol="0">
            <a:noAutofit/>
          </a:bodyPr>
          <a:lstStyle/>
          <a:p>
            <a:pPr marL="514350" indent="-514350"/>
            <a:r>
              <a:rPr lang="en-US" sz="1600" b="1" dirty="0" err="1" smtClean="0"/>
              <a:t>Plotly</a:t>
            </a:r>
            <a:endParaRPr lang="el-GR" sz="1600" b="1" dirty="0" smtClean="0"/>
          </a:p>
          <a:p>
            <a:pPr marL="514350" indent="-514350">
              <a:buFont typeface="+mj-lt"/>
              <a:buAutoNum type="arabicPeriod"/>
            </a:pPr>
            <a:r>
              <a:rPr lang="el-GR" sz="1600" dirty="0" smtClean="0"/>
              <a:t>Είναι </a:t>
            </a:r>
            <a:r>
              <a:rPr lang="el-GR" sz="1600" dirty="0" smtClean="0"/>
              <a:t>ένα διαδικτυακό εργαλείο ανάλυσης και </a:t>
            </a:r>
            <a:r>
              <a:rPr lang="el-GR" sz="1600" dirty="0" err="1" smtClean="0"/>
              <a:t>οπτικοποίησης</a:t>
            </a:r>
            <a:r>
              <a:rPr lang="el-GR" sz="1600" dirty="0" smtClean="0"/>
              <a:t> δεδομένων. </a:t>
            </a:r>
            <a:endParaRPr lang="el-GR" sz="1600" dirty="0" smtClean="0"/>
          </a:p>
          <a:p>
            <a:pPr marL="514350" indent="-514350">
              <a:buFont typeface="+mj-lt"/>
              <a:buAutoNum type="arabicPeriod"/>
            </a:pPr>
            <a:r>
              <a:rPr lang="el-GR" sz="1600" dirty="0" smtClean="0"/>
              <a:t>Παρέχει </a:t>
            </a:r>
            <a:r>
              <a:rPr lang="el-GR" sz="1600" dirty="0" smtClean="0"/>
              <a:t>διαδικτυακά εργαλεία για την σχεδίαση γραφημάτων, την ανάλυση στοιχείων και την στατιστική ανάλυση. </a:t>
            </a:r>
            <a:endParaRPr lang="el-GR" sz="1600" b="1" dirty="0" smtClean="0"/>
          </a:p>
          <a:p>
            <a:r>
              <a:rPr lang="en-US" sz="1600" b="1" dirty="0" smtClean="0"/>
              <a:t>Local </a:t>
            </a:r>
            <a:r>
              <a:rPr lang="en-US" sz="1600" b="1" dirty="0" smtClean="0"/>
              <a:t>storage</a:t>
            </a:r>
          </a:p>
          <a:p>
            <a:pPr marL="514350" indent="-514350">
              <a:buFont typeface="+mj-lt"/>
              <a:buAutoNum type="arabicPeriod"/>
            </a:pPr>
            <a:r>
              <a:rPr lang="el-GR" sz="1600" dirty="0" smtClean="0"/>
              <a:t>Αποθήκευση δεδομένων σε τοπικό επίπεδο, μέσα στον </a:t>
            </a:r>
            <a:r>
              <a:rPr lang="el-GR" sz="1600" dirty="0" err="1" smtClean="0"/>
              <a:t>φυλλομετρητή</a:t>
            </a:r>
            <a:r>
              <a:rPr lang="el-GR" sz="1600" dirty="0" smtClean="0"/>
              <a:t>. </a:t>
            </a:r>
            <a:endParaRPr lang="en-US" sz="1600" dirty="0" smtClean="0"/>
          </a:p>
          <a:p>
            <a:pPr marL="514350" indent="-514350">
              <a:buFont typeface="+mj-lt"/>
              <a:buAutoNum type="arabicPeriod"/>
            </a:pPr>
            <a:r>
              <a:rPr lang="el-GR" sz="1600" dirty="0" smtClean="0"/>
              <a:t>Αποθηκεύουν τουλάχιστον 5</a:t>
            </a:r>
            <a:r>
              <a:rPr lang="en-US" sz="1600" dirty="0" smtClean="0"/>
              <a:t>MB</a:t>
            </a:r>
            <a:r>
              <a:rPr lang="el-GR" sz="1600" dirty="0" smtClean="0"/>
              <a:t>, δίχως να επηρεάζεται η απόδοση της ιστοσελίδας. </a:t>
            </a:r>
            <a:endParaRPr lang="en-US" sz="1600" dirty="0" smtClean="0"/>
          </a:p>
          <a:p>
            <a:pPr marL="514350" indent="-514350">
              <a:buFont typeface="+mj-lt"/>
              <a:buAutoNum type="arabicPeriod"/>
            </a:pPr>
            <a:r>
              <a:rPr lang="el-GR" sz="1600" dirty="0" smtClean="0"/>
              <a:t>Είναι ασφαλέστερα από τα </a:t>
            </a:r>
            <a:r>
              <a:rPr lang="en-US" sz="1600" dirty="0" smtClean="0"/>
              <a:t>cookies</a:t>
            </a:r>
            <a:r>
              <a:rPr lang="el-GR" sz="1600" dirty="0" smtClean="0"/>
              <a:t> διότι δεν αποστέλλονται στον εξυπηρετητή (</a:t>
            </a:r>
            <a:r>
              <a:rPr lang="en-US" sz="1600" dirty="0" smtClean="0"/>
              <a:t>server</a:t>
            </a:r>
            <a:r>
              <a:rPr lang="el-GR" sz="1600" dirty="0" smtClean="0"/>
              <a:t>). </a:t>
            </a:r>
            <a:endParaRPr lang="en-US" sz="1600" dirty="0" smtClean="0"/>
          </a:p>
          <a:p>
            <a:pPr marL="514350" indent="-514350">
              <a:buFont typeface="+mj-lt"/>
              <a:buAutoNum type="arabicPeriod"/>
            </a:pPr>
            <a:r>
              <a:rPr lang="el-GR" sz="1600" dirty="0" smtClean="0"/>
              <a:t>Όλες οι σελίδες από μία προέλευση (κοινή πηγή) μπορούν να έχουν πρόσβαση στα ίδια δεδομένα. </a:t>
            </a:r>
            <a:endParaRPr lang="en-US" sz="1600" dirty="0" smtClean="0"/>
          </a:p>
          <a:p>
            <a:pPr marL="514350" indent="-514350">
              <a:buFont typeface="+mj-lt"/>
              <a:buAutoNum type="arabicPeriod"/>
            </a:pPr>
            <a:r>
              <a:rPr lang="el-GR" sz="1600" dirty="0" smtClean="0"/>
              <a:t>Η λήξη με την έξοδο από τον </a:t>
            </a:r>
            <a:r>
              <a:rPr lang="el-GR" sz="1600" dirty="0" err="1" smtClean="0"/>
              <a:t>φυλλομετρητή</a:t>
            </a:r>
            <a:r>
              <a:rPr lang="el-GR" sz="1600" dirty="0" smtClean="0"/>
              <a:t>. </a:t>
            </a:r>
          </a:p>
          <a:p>
            <a:endParaRPr lang="el-GR" sz="16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r>
              <a:rPr lang="el-GR" dirty="0" smtClean="0"/>
              <a:t>Βασικές έννοιες &amp; ορισμοί</a:t>
            </a:r>
            <a:endParaRPr lang="el-GR" dirty="0"/>
          </a:p>
        </p:txBody>
      </p:sp>
      <p:sp>
        <p:nvSpPr>
          <p:cNvPr id="4" name="Θέση κειμένου 3"/>
          <p:cNvSpPr>
            <a:spLocks noGrp="1"/>
          </p:cNvSpPr>
          <p:nvPr>
            <p:ph type="body" sz="half" idx="2"/>
          </p:nvPr>
        </p:nvSpPr>
        <p:spPr>
          <a:xfrm>
            <a:off x="1104900" y="1600200"/>
            <a:ext cx="5963557" cy="4786086"/>
          </a:xfrm>
        </p:spPr>
        <p:txBody>
          <a:bodyPr rtlCol="0">
            <a:normAutofit/>
          </a:bodyPr>
          <a:lstStyle/>
          <a:p>
            <a:r>
              <a:rPr lang="en-US" b="1" dirty="0" smtClean="0"/>
              <a:t>MVC</a:t>
            </a:r>
            <a:r>
              <a:rPr lang="el-GR" b="1" dirty="0" smtClean="0"/>
              <a:t>  Αρχιτεκτονική</a:t>
            </a:r>
            <a:endParaRPr lang="el-GR" b="1" dirty="0" smtClean="0"/>
          </a:p>
          <a:p>
            <a:pPr marL="514350" indent="-514350">
              <a:buFont typeface="+mj-lt"/>
              <a:buAutoNum type="arabicPeriod"/>
            </a:pPr>
            <a:r>
              <a:rPr lang="el-GR" dirty="0" smtClean="0"/>
              <a:t>Μοντέλο αρχιτεκτονικής λογισμικού. Χρησιμοποιείται για την δημιουργία περιβαλλόντων αλληλεπίδρασης χρήστη. </a:t>
            </a:r>
            <a:endParaRPr lang="en-US" dirty="0" smtClean="0"/>
          </a:p>
          <a:p>
            <a:pPr marL="514350" indent="-514350">
              <a:buFont typeface="+mj-lt"/>
              <a:buAutoNum type="arabicPeriod"/>
            </a:pPr>
            <a:r>
              <a:rPr lang="el-GR" dirty="0" smtClean="0"/>
              <a:t>Διαχωρίζει την παρουσίαση της πληροφορίας στον χρήση από την μορφή που έχει αποθηκευτεί στο σύστημα. </a:t>
            </a:r>
            <a:endParaRPr lang="en-US" dirty="0" smtClean="0"/>
          </a:p>
          <a:p>
            <a:pPr marL="514350" indent="-514350">
              <a:buFont typeface="+mj-lt"/>
              <a:buAutoNum type="arabicPeriod"/>
            </a:pPr>
            <a:r>
              <a:rPr lang="el-GR" dirty="0" smtClean="0"/>
              <a:t>Κύριο μέρος είναι το </a:t>
            </a:r>
            <a:r>
              <a:rPr lang="el-GR" dirty="0" err="1" smtClean="0"/>
              <a:t>Model</a:t>
            </a:r>
            <a:r>
              <a:rPr lang="el-GR" dirty="0" smtClean="0"/>
              <a:t> το οποίο διαχειρίζεται την ανάκτηση/ αποθήκευση των δεδομένων στο σύστημα. Το </a:t>
            </a:r>
            <a:r>
              <a:rPr lang="el-GR" dirty="0" err="1" smtClean="0"/>
              <a:t>View</a:t>
            </a:r>
            <a:r>
              <a:rPr lang="el-GR" dirty="0" smtClean="0"/>
              <a:t> χρησιμοποιείται μόνο για να παρουσιάζεται η πληροφορία στον χρήστη (π.χ. με γραφικό τρόπο). Το τρίτο μέρος είναι ο </a:t>
            </a:r>
            <a:r>
              <a:rPr lang="el-GR" dirty="0" err="1" smtClean="0"/>
              <a:t>Controller</a:t>
            </a:r>
            <a:r>
              <a:rPr lang="el-GR" dirty="0" smtClean="0"/>
              <a:t> ο οποίος δέχεται την είσοδο και στέλνει εντολές στο αντικείμενο </a:t>
            </a:r>
            <a:r>
              <a:rPr lang="el-GR" dirty="0" err="1" smtClean="0"/>
              <a:t>Model</a:t>
            </a:r>
            <a:r>
              <a:rPr lang="el-GR" dirty="0" smtClean="0"/>
              <a:t> και στο </a:t>
            </a:r>
            <a:r>
              <a:rPr lang="el-GR" dirty="0" err="1" smtClean="0"/>
              <a:t>View</a:t>
            </a:r>
            <a:r>
              <a:rPr lang="el-GR" dirty="0" smtClean="0"/>
              <a:t>.</a:t>
            </a:r>
            <a:endParaRPr lang="el-GR" dirty="0"/>
          </a:p>
        </p:txBody>
      </p:sp>
      <p:pic>
        <p:nvPicPr>
          <p:cNvPr id="10" name="9 - Θέση εικόνας" descr="mvc.jpg"/>
          <p:cNvPicPr>
            <a:picLocks noGrp="1" noChangeAspect="1"/>
          </p:cNvPicPr>
          <p:nvPr>
            <p:ph type="pic" idx="1"/>
          </p:nvPr>
        </p:nvPicPr>
        <p:blipFill>
          <a:blip r:embed="rId3"/>
          <a:srcRect l="8856" t="-3587" b="-3653"/>
          <a:stretch>
            <a:fillRect/>
          </a:stretch>
        </p:blipFill>
        <p:spPr>
          <a:xfrm>
            <a:off x="7242629" y="1596575"/>
            <a:ext cx="4601005" cy="4711092"/>
          </a:xfrm>
        </p:spPr>
      </p:pic>
    </p:spTree>
    <p:extLst>
      <p:ext uri="{BB962C8B-B14F-4D97-AF65-F5344CB8AC3E}">
        <p14:creationId xmlns:p14="http://schemas.microsoft.com/office/powerpoint/2010/main" xmlns="" val="368354462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n-US" dirty="0" smtClean="0"/>
              <a:t>2</a:t>
            </a:r>
            <a:r>
              <a:rPr lang="el-GR" baseline="30000" dirty="0" smtClean="0"/>
              <a:t>ο</a:t>
            </a:r>
            <a:r>
              <a:rPr lang="el-GR" dirty="0" smtClean="0"/>
              <a:t> Κεφάλαιο</a:t>
            </a:r>
            <a:endParaRPr lang="el-GR" dirty="0"/>
          </a:p>
        </p:txBody>
      </p:sp>
      <p:sp>
        <p:nvSpPr>
          <p:cNvPr id="3" name="Υπότιτλος 2"/>
          <p:cNvSpPr>
            <a:spLocks noGrp="1"/>
          </p:cNvSpPr>
          <p:nvPr>
            <p:ph type="subTitle" idx="1"/>
          </p:nvPr>
        </p:nvSpPr>
        <p:spPr/>
        <p:txBody>
          <a:bodyPr rtlCol="0"/>
          <a:lstStyle/>
          <a:p>
            <a:pPr rtl="0"/>
            <a:r>
              <a:rPr lang="el-GR" dirty="0" smtClean="0"/>
              <a:t>Αλγόριθμοι Ψηφιακής Επεξεργασίας Εικόνας</a:t>
            </a:r>
            <a:endParaRPr lang="el-GR" dirty="0"/>
          </a:p>
        </p:txBody>
      </p:sp>
    </p:spTree>
    <p:extLst>
      <p:ext uri="{BB962C8B-B14F-4D97-AF65-F5344CB8AC3E}">
        <p14:creationId xmlns:p14="http://schemas.microsoft.com/office/powerpoint/2010/main" xmlns="" val="1315647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Στόχοι της ΨΕΕ </a:t>
            </a:r>
          </a:p>
        </p:txBody>
      </p:sp>
      <p:sp>
        <p:nvSpPr>
          <p:cNvPr id="14" name="Θέση περιεχομένου 13"/>
          <p:cNvSpPr>
            <a:spLocks noGrp="1"/>
          </p:cNvSpPr>
          <p:nvPr>
            <p:ph idx="1"/>
          </p:nvPr>
        </p:nvSpPr>
        <p:spPr>
          <a:xfrm>
            <a:off x="1104900" y="1600199"/>
            <a:ext cx="9982200" cy="5032829"/>
          </a:xfrm>
        </p:spPr>
        <p:txBody>
          <a:bodyPr rtlCol="0">
            <a:noAutofit/>
          </a:bodyPr>
          <a:lstStyle/>
          <a:p>
            <a:pPr>
              <a:lnSpc>
                <a:spcPct val="150000"/>
              </a:lnSpc>
            </a:pPr>
            <a:r>
              <a:rPr lang="el-GR" sz="1600" dirty="0" smtClean="0"/>
              <a:t>Ο όρος  εικόνα χρησιμοποιείται ευρύτερα από την απλή απεικόνιση  ενός σκηνικού και περιλαμβάνει  την αποτύπωση κάθε είδους  πληροφοριών. Τα υπερηχογραφήματα, οι μαγνητικές τομογραφίες, οι δορυφορικές φωτογραφίες κ.α. μπορούν να επεξεργαστούν ως ψηφιακές εικόνες. </a:t>
            </a:r>
          </a:p>
          <a:p>
            <a:pPr>
              <a:buNone/>
            </a:pPr>
            <a:endParaRPr lang="el-GR" sz="1600" dirty="0" smtClean="0"/>
          </a:p>
          <a:p>
            <a:r>
              <a:rPr lang="el-GR" sz="1600" dirty="0" smtClean="0"/>
              <a:t>Οι στόχοι  της ΨΕΕ είναι οι εξής:</a:t>
            </a:r>
          </a:p>
          <a:p>
            <a:pPr marL="514350" lvl="0" indent="-514350">
              <a:buFont typeface="+mj-lt"/>
              <a:buAutoNum type="arabicPeriod"/>
            </a:pPr>
            <a:r>
              <a:rPr lang="el-GR" sz="1600" dirty="0" smtClean="0"/>
              <a:t>Η ψηφιοποίηση και κωδικοποίηση εικόνων με σκοπό την αποθήκευση, μετάδοση και εκτύπωσή τους.</a:t>
            </a:r>
          </a:p>
          <a:p>
            <a:pPr marL="514350" lvl="0" indent="-514350">
              <a:buFont typeface="+mj-lt"/>
              <a:buAutoNum type="arabicPeriod"/>
            </a:pPr>
            <a:r>
              <a:rPr lang="el-GR" sz="1600" dirty="0" smtClean="0"/>
              <a:t>Η βελτίωση και η αποκατάσταση των εικόνων με σκοπό  την καλύτερη απεικόνισή τους.</a:t>
            </a:r>
          </a:p>
          <a:p>
            <a:pPr marL="514350" lvl="0" indent="-514350">
              <a:buFont typeface="+mj-lt"/>
              <a:buAutoNum type="arabicPeriod"/>
            </a:pPr>
            <a:r>
              <a:rPr lang="el-GR" sz="1600" dirty="0" smtClean="0"/>
              <a:t>Η ανάλυση και κατανόηση των εικόνων. </a:t>
            </a:r>
          </a:p>
          <a:p>
            <a:endParaRPr lang="el-GR" sz="16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Ιστόγραμμα</a:t>
            </a:r>
          </a:p>
        </p:txBody>
      </p:sp>
      <p:sp>
        <p:nvSpPr>
          <p:cNvPr id="14" name="Θέση περιεχομένου 13"/>
          <p:cNvSpPr>
            <a:spLocks noGrp="1"/>
          </p:cNvSpPr>
          <p:nvPr>
            <p:ph idx="1"/>
          </p:nvPr>
        </p:nvSpPr>
        <p:spPr>
          <a:xfrm>
            <a:off x="1104900" y="1600199"/>
            <a:ext cx="6471557" cy="5032829"/>
          </a:xfrm>
        </p:spPr>
        <p:txBody>
          <a:bodyPr rtlCol="0">
            <a:noAutofit/>
          </a:bodyPr>
          <a:lstStyle/>
          <a:p>
            <a:pPr>
              <a:lnSpc>
                <a:spcPct val="150000"/>
              </a:lnSpc>
            </a:pPr>
            <a:r>
              <a:rPr lang="el-GR" sz="1600" dirty="0" smtClean="0"/>
              <a:t>Ψηφιακή εικόνα σε χρωματική κλίμακα γκρι, τότε δημιουργούμε την κατανομή του πλήθους των </a:t>
            </a:r>
            <a:r>
              <a:rPr lang="el-GR" sz="1600" dirty="0" err="1" smtClean="0"/>
              <a:t>εικονοστοιχείων</a:t>
            </a:r>
            <a:r>
              <a:rPr lang="el-GR" sz="1600" dirty="0" smtClean="0"/>
              <a:t> που έχουν την ίδια τιμή απόχρωσης για κάθε απόχρωση.</a:t>
            </a:r>
          </a:p>
          <a:p>
            <a:pPr>
              <a:lnSpc>
                <a:spcPct val="150000"/>
              </a:lnSpc>
            </a:pPr>
            <a:r>
              <a:rPr lang="el-GR" sz="1600" dirty="0" smtClean="0"/>
              <a:t>Η κατανομή αυτή λέγεται ιστόγραμμα των αποχρώσεων της εικόνας</a:t>
            </a:r>
            <a:r>
              <a:rPr lang="en-US" sz="1600" dirty="0" smtClean="0"/>
              <a:t>.</a:t>
            </a:r>
            <a:endParaRPr lang="el-GR" sz="1600" dirty="0" smtClean="0"/>
          </a:p>
          <a:p>
            <a:pPr>
              <a:lnSpc>
                <a:spcPct val="150000"/>
              </a:lnSpc>
            </a:pPr>
            <a:r>
              <a:rPr lang="el-GR" sz="1600" dirty="0" smtClean="0"/>
              <a:t>Το </a:t>
            </a:r>
            <a:r>
              <a:rPr lang="el-GR" sz="1600" dirty="0" err="1" smtClean="0"/>
              <a:t>κανονικοποιημένο</a:t>
            </a:r>
            <a:r>
              <a:rPr lang="el-GR" sz="1600" dirty="0" smtClean="0"/>
              <a:t> ιστόγραμμα μας δίνει την πιθανότητα ένα τυχαίο </a:t>
            </a:r>
            <a:r>
              <a:rPr lang="el-GR" sz="1600" dirty="0" err="1" smtClean="0"/>
              <a:t>εικονοστοιχείο</a:t>
            </a:r>
            <a:r>
              <a:rPr lang="el-GR" sz="1600" dirty="0" smtClean="0"/>
              <a:t> της εικόνας να έχει απόχρωση </a:t>
            </a:r>
            <a:r>
              <a:rPr lang="en-US" sz="1600" i="1" dirty="0" smtClean="0"/>
              <a:t>g</a:t>
            </a:r>
            <a:r>
              <a:rPr lang="el-GR" sz="1600" dirty="0" smtClean="0"/>
              <a:t>.</a:t>
            </a:r>
            <a:endParaRPr lang="el-GR" sz="1600" dirty="0" smtClean="0"/>
          </a:p>
        </p:txBody>
      </p:sp>
      <p:graphicFrame>
        <p:nvGraphicFramePr>
          <p:cNvPr id="1027" name="Object 3"/>
          <p:cNvGraphicFramePr>
            <a:graphicFrameLocks noChangeAspect="1"/>
          </p:cNvGraphicFramePr>
          <p:nvPr/>
        </p:nvGraphicFramePr>
        <p:xfrm>
          <a:off x="8064953" y="1620838"/>
          <a:ext cx="1846263" cy="722312"/>
        </p:xfrm>
        <a:graphic>
          <a:graphicData uri="http://schemas.openxmlformats.org/presentationml/2006/ole">
            <p:oleObj spid="_x0000_s1027" name="Εξίσωση" r:id="rId4" imgW="901440" imgH="355320" progId="Equation.3">
              <p:embed/>
            </p:oleObj>
          </a:graphicData>
        </a:graphic>
      </p:graphicFrame>
      <p:graphicFrame>
        <p:nvGraphicFramePr>
          <p:cNvPr id="1028" name="Object 4"/>
          <p:cNvGraphicFramePr>
            <a:graphicFrameLocks noChangeAspect="1"/>
          </p:cNvGraphicFramePr>
          <p:nvPr/>
        </p:nvGraphicFramePr>
        <p:xfrm>
          <a:off x="8040689" y="4488089"/>
          <a:ext cx="1963737" cy="1214438"/>
        </p:xfrm>
        <a:graphic>
          <a:graphicData uri="http://schemas.openxmlformats.org/presentationml/2006/ole">
            <p:oleObj spid="_x0000_s1028" name="Εξίσωση" r:id="rId5" imgW="1041400" imgH="647700" progId="Equation.3">
              <p:embed/>
            </p:oleObj>
          </a:graphicData>
        </a:graphic>
      </p:graphicFrame>
      <p:sp>
        <p:nvSpPr>
          <p:cNvPr id="7" name="6 - TextBox"/>
          <p:cNvSpPr txBox="1"/>
          <p:nvPr/>
        </p:nvSpPr>
        <p:spPr>
          <a:xfrm>
            <a:off x="7997372" y="2394859"/>
            <a:ext cx="3744686" cy="1815882"/>
          </a:xfrm>
          <a:prstGeom prst="rect">
            <a:avLst/>
          </a:prstGeom>
          <a:noFill/>
        </p:spPr>
        <p:txBody>
          <a:bodyPr wrap="square" rtlCol="0">
            <a:spAutoFit/>
          </a:bodyPr>
          <a:lstStyle/>
          <a:p>
            <a:r>
              <a:rPr lang="el-GR" sz="1400" b="1" i="1" dirty="0" smtClean="0"/>
              <a:t>G</a:t>
            </a:r>
            <a:r>
              <a:rPr lang="el-GR" sz="1400" dirty="0" smtClean="0"/>
              <a:t> το πλήθος των αποχρώσεων.</a:t>
            </a:r>
          </a:p>
          <a:p>
            <a:r>
              <a:rPr lang="en-US" sz="1400" b="1" i="1" dirty="0" smtClean="0"/>
              <a:t>J</a:t>
            </a:r>
            <a:r>
              <a:rPr lang="el-GR" sz="1400" dirty="0" smtClean="0"/>
              <a:t> </a:t>
            </a:r>
            <a:r>
              <a:rPr lang="el-GR" sz="1400" dirty="0" smtClean="0"/>
              <a:t>το πλήθος των γραμμών. </a:t>
            </a:r>
          </a:p>
          <a:p>
            <a:r>
              <a:rPr lang="en-US" sz="1400" b="1" i="1" dirty="0" smtClean="0"/>
              <a:t>K</a:t>
            </a:r>
            <a:r>
              <a:rPr lang="el-GR" sz="1400" b="1" dirty="0" smtClean="0"/>
              <a:t> </a:t>
            </a:r>
            <a:r>
              <a:rPr lang="el-GR" sz="1400" dirty="0" smtClean="0"/>
              <a:t>το πλήθος των στηλών της εικόνας.</a:t>
            </a:r>
          </a:p>
          <a:p>
            <a:r>
              <a:rPr lang="el-GR" sz="1400" b="1" i="1" dirty="0" smtClean="0"/>
              <a:t>I(</a:t>
            </a:r>
            <a:r>
              <a:rPr lang="el-GR" sz="1400" b="1" i="1" dirty="0" err="1" smtClean="0"/>
              <a:t>j,k</a:t>
            </a:r>
            <a:r>
              <a:rPr lang="el-GR" sz="1400" b="1" i="1" dirty="0" smtClean="0"/>
              <a:t>)</a:t>
            </a:r>
            <a:r>
              <a:rPr lang="el-GR" sz="1400" dirty="0" smtClean="0"/>
              <a:t> η τιμή της φωτεινότητας στο σημείο </a:t>
            </a:r>
            <a:r>
              <a:rPr lang="el-GR" sz="1400" i="1" dirty="0" smtClean="0"/>
              <a:t>(</a:t>
            </a:r>
            <a:r>
              <a:rPr lang="el-GR" sz="1400" i="1" dirty="0" err="1" smtClean="0"/>
              <a:t>j,k</a:t>
            </a:r>
            <a:r>
              <a:rPr lang="el-GR" sz="1400" i="1" dirty="0" smtClean="0"/>
              <a:t>)</a:t>
            </a:r>
            <a:r>
              <a:rPr lang="el-GR" sz="1400" dirty="0" smtClean="0"/>
              <a:t> .</a:t>
            </a:r>
          </a:p>
          <a:p>
            <a:r>
              <a:rPr lang="el-GR" sz="1400" b="1" i="1" dirty="0" smtClean="0"/>
              <a:t>h(g)</a:t>
            </a:r>
            <a:r>
              <a:rPr lang="el-GR" sz="1400" dirty="0" smtClean="0"/>
              <a:t> το πλήθος των </a:t>
            </a:r>
            <a:r>
              <a:rPr lang="el-GR" sz="1400" dirty="0" err="1" smtClean="0"/>
              <a:t>εικονοστοιχείων</a:t>
            </a:r>
            <a:r>
              <a:rPr lang="el-GR" sz="1400" dirty="0" smtClean="0"/>
              <a:t> με απόχρωση </a:t>
            </a:r>
            <a:r>
              <a:rPr lang="en-US" sz="1400" i="1" dirty="0" smtClean="0"/>
              <a:t>g</a:t>
            </a:r>
            <a:r>
              <a:rPr lang="el-GR" sz="1400" dirty="0" smtClean="0"/>
              <a:t>.</a:t>
            </a:r>
          </a:p>
          <a:p>
            <a:endParaRPr lang="el-GR" sz="1400" dirty="0"/>
          </a:p>
        </p:txBody>
      </p:sp>
      <p:cxnSp>
        <p:nvCxnSpPr>
          <p:cNvPr id="9" name="8 - Ευθεία γραμμή σύνδεσης"/>
          <p:cNvCxnSpPr/>
          <p:nvPr/>
        </p:nvCxnSpPr>
        <p:spPr>
          <a:xfrm rot="5400000">
            <a:off x="6059715" y="3374571"/>
            <a:ext cx="3323771"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Εξισορροπημένο Ιστόγραμμα </a:t>
            </a:r>
          </a:p>
        </p:txBody>
      </p:sp>
      <p:sp>
        <p:nvSpPr>
          <p:cNvPr id="14" name="Θέση περιεχομένου 13"/>
          <p:cNvSpPr>
            <a:spLocks noGrp="1"/>
          </p:cNvSpPr>
          <p:nvPr>
            <p:ph idx="1"/>
          </p:nvPr>
        </p:nvSpPr>
        <p:spPr>
          <a:xfrm>
            <a:off x="1104899" y="1600199"/>
            <a:ext cx="9998529" cy="5032829"/>
          </a:xfrm>
        </p:spPr>
        <p:txBody>
          <a:bodyPr rtlCol="0">
            <a:noAutofit/>
          </a:bodyPr>
          <a:lstStyle/>
          <a:p>
            <a:pPr>
              <a:lnSpc>
                <a:spcPct val="150000"/>
              </a:lnSpc>
            </a:pPr>
            <a:r>
              <a:rPr lang="el-GR" sz="1600" dirty="0" smtClean="0"/>
              <a:t>Μια τεχνική για να επιτύχουμε την αύξηση των χρωματικών αντιθέσεων σε εικόνα αποχρώσεων του γκρι. Διευκολύνει την διάκριση των γειτονικών περιοχών της εικόνας. </a:t>
            </a:r>
          </a:p>
          <a:p>
            <a:pPr>
              <a:lnSpc>
                <a:spcPct val="150000"/>
              </a:lnSpc>
            </a:pPr>
            <a:r>
              <a:rPr lang="el-GR" sz="1600" dirty="0" smtClean="0"/>
              <a:t>Οι τιμές των αποχρώσεων των </a:t>
            </a:r>
            <a:r>
              <a:rPr lang="el-GR" sz="1600" dirty="0" err="1" smtClean="0"/>
              <a:t>εικονοστοιχείων</a:t>
            </a:r>
            <a:r>
              <a:rPr lang="el-GR" sz="1600" dirty="0" smtClean="0"/>
              <a:t> μεταβάλλονται έτσι ώστε να αυξηθεί η αντίθεση μεταξύ των περιοχών με διαδοχικές τιμές αποχρώσεων ανάλογα με το ποσοστό του πλήθους των </a:t>
            </a:r>
            <a:r>
              <a:rPr lang="el-GR" sz="1600" dirty="0" err="1" smtClean="0"/>
              <a:t>εικονοστοιχείων</a:t>
            </a:r>
            <a:r>
              <a:rPr lang="el-GR" sz="1600" dirty="0" smtClean="0"/>
              <a:t> τους. </a:t>
            </a:r>
          </a:p>
          <a:p>
            <a:pPr>
              <a:lnSpc>
                <a:spcPct val="150000"/>
              </a:lnSpc>
            </a:pPr>
            <a:r>
              <a:rPr lang="el-GR" sz="1600" dirty="0" smtClean="0"/>
              <a:t>Αν </a:t>
            </a:r>
            <a:r>
              <a:rPr lang="en-US" sz="1600" i="1" dirty="0" smtClean="0"/>
              <a:t>G</a:t>
            </a:r>
            <a:r>
              <a:rPr lang="el-GR" sz="1600" dirty="0" smtClean="0"/>
              <a:t> είναι το πλήθος όλων των αποχρώσεων της παλέτας  του γκρι, </a:t>
            </a:r>
            <a:r>
              <a:rPr lang="en-US" sz="1600" i="1" dirty="0" smtClean="0"/>
              <a:t>h</a:t>
            </a:r>
            <a:r>
              <a:rPr lang="el-GR" sz="1600" i="1" dirty="0" smtClean="0"/>
              <a:t>(</a:t>
            </a:r>
            <a:r>
              <a:rPr lang="en-US" sz="1600" i="1" dirty="0" smtClean="0"/>
              <a:t>g</a:t>
            </a:r>
            <a:r>
              <a:rPr lang="el-GR" sz="1600" i="1" dirty="0" smtClean="0"/>
              <a:t>)</a:t>
            </a:r>
            <a:r>
              <a:rPr lang="el-GR" sz="1600" dirty="0" smtClean="0"/>
              <a:t> το </a:t>
            </a:r>
            <a:r>
              <a:rPr lang="el-GR" sz="1600" dirty="0" err="1" smtClean="0"/>
              <a:t>κανονικοποιημένο</a:t>
            </a:r>
            <a:r>
              <a:rPr lang="el-GR" sz="1600" dirty="0" smtClean="0"/>
              <a:t> ιστόγραμμα της αρχικής εικόνας </a:t>
            </a:r>
            <a:r>
              <a:rPr lang="el-GR" sz="1600" i="1" dirty="0" smtClean="0"/>
              <a:t>Ι</a:t>
            </a:r>
            <a:r>
              <a:rPr lang="en-US" sz="1600" i="1" baseline="-25000" dirty="0" smtClean="0"/>
              <a:t>K</a:t>
            </a:r>
            <a:r>
              <a:rPr lang="en-US" sz="1600" baseline="-25000" dirty="0" smtClean="0"/>
              <a:t>X</a:t>
            </a:r>
            <a:r>
              <a:rPr lang="en-US" sz="1600" i="1" baseline="-25000" dirty="0" smtClean="0"/>
              <a:t>J</a:t>
            </a:r>
            <a:r>
              <a:rPr lang="el-GR" sz="1600" dirty="0" smtClean="0"/>
              <a:t>,</a:t>
            </a:r>
            <a:r>
              <a:rPr lang="el-GR" sz="1600" i="1" dirty="0" smtClean="0"/>
              <a:t> </a:t>
            </a:r>
            <a:r>
              <a:rPr lang="en-US" sz="1600" i="1" dirty="0" smtClean="0"/>
              <a:t>g</a:t>
            </a:r>
            <a:r>
              <a:rPr lang="el-GR" sz="1600" i="1" dirty="0" smtClean="0"/>
              <a:t>=0,1,…,</a:t>
            </a:r>
            <a:r>
              <a:rPr lang="en-US" sz="1600" i="1" dirty="0" smtClean="0"/>
              <a:t>G</a:t>
            </a:r>
            <a:r>
              <a:rPr lang="el-GR" sz="1600" i="1" dirty="0" smtClean="0"/>
              <a:t>-1</a:t>
            </a:r>
            <a:r>
              <a:rPr lang="el-GR" sz="1600" dirty="0" smtClean="0"/>
              <a:t> και </a:t>
            </a:r>
            <a:r>
              <a:rPr lang="en-US" sz="1600" i="1" dirty="0" smtClean="0"/>
              <a:t>P</a:t>
            </a:r>
            <a:r>
              <a:rPr lang="el-GR" sz="1600" i="1" dirty="0" smtClean="0"/>
              <a:t>(</a:t>
            </a:r>
            <a:r>
              <a:rPr lang="en-US" sz="1600" i="1" dirty="0" smtClean="0"/>
              <a:t>g</a:t>
            </a:r>
            <a:r>
              <a:rPr lang="el-GR" sz="1600" i="1" dirty="0" smtClean="0"/>
              <a:t>)</a:t>
            </a:r>
            <a:r>
              <a:rPr lang="el-GR" sz="1600" dirty="0" smtClean="0"/>
              <a:t> η συνάρτηση αθροιστικής πιθανότητας του </a:t>
            </a:r>
            <a:r>
              <a:rPr lang="en-US" sz="1600" i="1" dirty="0" smtClean="0"/>
              <a:t>g</a:t>
            </a:r>
            <a:r>
              <a:rPr lang="el-GR" sz="1600" dirty="0" smtClean="0"/>
              <a:t>, προκύπτει μία νέα εικόνα </a:t>
            </a:r>
            <a:r>
              <a:rPr lang="el-GR" sz="1600" i="1" dirty="0" smtClean="0"/>
              <a:t>Ι΄</a:t>
            </a:r>
            <a:r>
              <a:rPr lang="el-GR" sz="1600" dirty="0" smtClean="0"/>
              <a:t> ίδιων διαστάσεων με τη </a:t>
            </a:r>
            <a:r>
              <a:rPr lang="el-GR" sz="1600" i="1" dirty="0" smtClean="0"/>
              <a:t>Ι</a:t>
            </a:r>
            <a:r>
              <a:rPr lang="el-GR" sz="1600" dirty="0" smtClean="0"/>
              <a:t>, </a:t>
            </a:r>
            <a:r>
              <a:rPr lang="el-GR" sz="1600" i="1" dirty="0" smtClean="0"/>
              <a:t> </a:t>
            </a:r>
            <a:r>
              <a:rPr lang="el-GR" sz="1600" dirty="0" smtClean="0"/>
              <a:t>κάθε </a:t>
            </a:r>
            <a:r>
              <a:rPr lang="el-GR" sz="1600" dirty="0" err="1" smtClean="0"/>
              <a:t>εικονοστοιχείο</a:t>
            </a:r>
            <a:r>
              <a:rPr lang="el-GR" sz="1600" dirty="0" smtClean="0"/>
              <a:t> (</a:t>
            </a:r>
            <a:r>
              <a:rPr lang="en-US" sz="1600" i="1" dirty="0" smtClean="0"/>
              <a:t>k</a:t>
            </a:r>
            <a:r>
              <a:rPr lang="el-GR" sz="1600" i="1" dirty="0" smtClean="0"/>
              <a:t>,</a:t>
            </a:r>
            <a:r>
              <a:rPr lang="en-US" sz="1600" i="1" dirty="0" smtClean="0"/>
              <a:t>j</a:t>
            </a:r>
            <a:r>
              <a:rPr lang="el-GR" sz="1600" dirty="0" smtClean="0"/>
              <a:t>) της οποίας έχει απόχρωση  </a:t>
            </a:r>
            <a:r>
              <a:rPr lang="en-US" sz="1600" i="1" dirty="0" smtClean="0"/>
              <a:t>I</a:t>
            </a:r>
            <a:r>
              <a:rPr lang="el-GR" sz="1600" i="1" dirty="0" smtClean="0"/>
              <a:t>΄(</a:t>
            </a:r>
            <a:r>
              <a:rPr lang="en-US" sz="1600" i="1" dirty="0" smtClean="0"/>
              <a:t>k</a:t>
            </a:r>
            <a:r>
              <a:rPr lang="el-GR" sz="1600" i="1" dirty="0" smtClean="0"/>
              <a:t>,</a:t>
            </a:r>
            <a:r>
              <a:rPr lang="en-US" sz="1600" i="1" dirty="0" smtClean="0"/>
              <a:t>j</a:t>
            </a:r>
            <a:r>
              <a:rPr lang="el-GR" sz="1600" i="1" dirty="0" smtClean="0"/>
              <a:t>) = </a:t>
            </a:r>
            <a:r>
              <a:rPr lang="el-GR" sz="1600" dirty="0" smtClean="0"/>
              <a:t>[(</a:t>
            </a:r>
            <a:r>
              <a:rPr lang="en-US" sz="1600" i="1" dirty="0" smtClean="0"/>
              <a:t>G</a:t>
            </a:r>
            <a:r>
              <a:rPr lang="el-GR" sz="1600" i="1" dirty="0" smtClean="0"/>
              <a:t>-1</a:t>
            </a:r>
            <a:r>
              <a:rPr lang="el-GR" sz="1600" dirty="0" smtClean="0"/>
              <a:t>)</a:t>
            </a:r>
            <a:r>
              <a:rPr lang="en-US" sz="1600" i="1" dirty="0" smtClean="0"/>
              <a:t>P</a:t>
            </a:r>
            <a:r>
              <a:rPr lang="el-GR" sz="1600" i="1" dirty="0" smtClean="0"/>
              <a:t>(</a:t>
            </a:r>
            <a:r>
              <a:rPr lang="en-US" sz="1600" i="1" dirty="0" smtClean="0"/>
              <a:t>I</a:t>
            </a:r>
            <a:r>
              <a:rPr lang="el-GR" sz="1600" i="1" dirty="0" smtClean="0"/>
              <a:t>(</a:t>
            </a:r>
            <a:r>
              <a:rPr lang="en-US" sz="1600" i="1" dirty="0" smtClean="0"/>
              <a:t>k</a:t>
            </a:r>
            <a:r>
              <a:rPr lang="el-GR" sz="1600" i="1" dirty="0" smtClean="0"/>
              <a:t>,</a:t>
            </a:r>
            <a:r>
              <a:rPr lang="en-US" sz="1600" i="1" dirty="0" smtClean="0"/>
              <a:t>j</a:t>
            </a:r>
            <a:r>
              <a:rPr lang="el-GR" sz="1600" i="1" dirty="0" smtClean="0"/>
              <a:t>)</a:t>
            </a:r>
            <a:r>
              <a:rPr lang="el-GR" sz="1600" dirty="0" smtClean="0"/>
              <a:t>]. </a:t>
            </a:r>
            <a:endParaRPr lang="el-GR" sz="1600" dirty="0" smtClean="0"/>
          </a:p>
        </p:txBody>
      </p:sp>
      <p:graphicFrame>
        <p:nvGraphicFramePr>
          <p:cNvPr id="2052" name="Object 4"/>
          <p:cNvGraphicFramePr>
            <a:graphicFrameLocks noChangeAspect="1"/>
          </p:cNvGraphicFramePr>
          <p:nvPr/>
        </p:nvGraphicFramePr>
        <p:xfrm>
          <a:off x="1329709" y="5519738"/>
          <a:ext cx="2261216" cy="1055234"/>
        </p:xfrm>
        <a:graphic>
          <a:graphicData uri="http://schemas.openxmlformats.org/presentationml/2006/ole">
            <p:oleObj spid="_x0000_s2052" name="Εξίσωση" r:id="rId4" imgW="914400" imgH="431800" progId="Equation.3">
              <p:embed/>
            </p:oleObj>
          </a:graphicData>
        </a:graphic>
      </p:graphicFrame>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Ιστόγραμμα &amp; Εξισορροπημένο ιστόγραμμα</a:t>
            </a:r>
            <a:endParaRPr lang="el-GR" dirty="0"/>
          </a:p>
        </p:txBody>
      </p:sp>
      <p:sp>
        <p:nvSpPr>
          <p:cNvPr id="3" name="Θέση κειμένου 2"/>
          <p:cNvSpPr>
            <a:spLocks noGrp="1"/>
          </p:cNvSpPr>
          <p:nvPr>
            <p:ph type="body" idx="1"/>
          </p:nvPr>
        </p:nvSpPr>
        <p:spPr/>
        <p:txBody>
          <a:bodyPr rtlCol="0"/>
          <a:lstStyle/>
          <a:p>
            <a:r>
              <a:rPr lang="el-GR" dirty="0" smtClean="0"/>
              <a:t>Ιστόγραμμα</a:t>
            </a:r>
          </a:p>
          <a:p>
            <a:endParaRPr lang="el-GR" dirty="0"/>
          </a:p>
        </p:txBody>
      </p:sp>
      <p:sp>
        <p:nvSpPr>
          <p:cNvPr id="5" name="Θέση κειμένου 4"/>
          <p:cNvSpPr>
            <a:spLocks noGrp="1"/>
          </p:cNvSpPr>
          <p:nvPr>
            <p:ph type="body" sz="quarter" idx="3"/>
          </p:nvPr>
        </p:nvSpPr>
        <p:spPr/>
        <p:txBody>
          <a:bodyPr rtlCol="0"/>
          <a:lstStyle/>
          <a:p>
            <a:r>
              <a:rPr lang="el-GR" dirty="0" smtClean="0"/>
              <a:t>Εξισορροπημένο Ιστόγραμμα</a:t>
            </a:r>
          </a:p>
          <a:p>
            <a:pPr rtl="0"/>
            <a:endParaRPr lang="el-GR" dirty="0"/>
          </a:p>
        </p:txBody>
      </p:sp>
      <p:pic>
        <p:nvPicPr>
          <p:cNvPr id="7" name="4 - Θέση περιεχομένου" descr="pepsgray"/>
          <p:cNvPicPr>
            <a:picLocks noGrp="1"/>
          </p:cNvPicPr>
          <p:nvPr>
            <p:ph sz="half" idx="2"/>
          </p:nvPr>
        </p:nvPicPr>
        <p:blipFill>
          <a:blip r:embed="rId3"/>
          <a:srcRect/>
          <a:stretch>
            <a:fillRect/>
          </a:stretch>
        </p:blipFill>
        <p:spPr bwMode="auto">
          <a:xfrm>
            <a:off x="1102744" y="2449058"/>
            <a:ext cx="2859655" cy="2859655"/>
          </a:xfrm>
          <a:prstGeom prst="rect">
            <a:avLst/>
          </a:prstGeom>
          <a:noFill/>
          <a:ln w="9525">
            <a:noFill/>
            <a:miter lim="800000"/>
            <a:headEnd/>
            <a:tailEnd/>
          </a:ln>
        </p:spPr>
      </p:pic>
      <p:pic>
        <p:nvPicPr>
          <p:cNvPr id="8" name="7 - Θέση περιεχομένου" descr="pepseqlz"/>
          <p:cNvPicPr>
            <a:picLocks noGrp="1"/>
          </p:cNvPicPr>
          <p:nvPr>
            <p:ph sz="quarter" idx="4"/>
          </p:nvPr>
        </p:nvPicPr>
        <p:blipFill>
          <a:blip r:embed="rId4"/>
          <a:srcRect/>
          <a:stretch>
            <a:fillRect/>
          </a:stretch>
        </p:blipFill>
        <p:spPr bwMode="auto">
          <a:xfrm>
            <a:off x="6150707" y="2447296"/>
            <a:ext cx="2848150" cy="2821390"/>
          </a:xfrm>
          <a:prstGeom prst="rect">
            <a:avLst/>
          </a:prstGeom>
          <a:noFill/>
          <a:ln w="9525">
            <a:noFill/>
            <a:miter lim="800000"/>
            <a:headEnd/>
            <a:tailEnd/>
          </a:ln>
        </p:spPr>
      </p:pic>
      <p:pic>
        <p:nvPicPr>
          <p:cNvPr id="9" name="8 - Εικόνα" descr="pepshst"/>
          <p:cNvPicPr/>
          <p:nvPr/>
        </p:nvPicPr>
        <p:blipFill>
          <a:blip r:embed="rId5"/>
          <a:srcRect/>
          <a:stretch>
            <a:fillRect/>
          </a:stretch>
        </p:blipFill>
        <p:spPr bwMode="auto">
          <a:xfrm>
            <a:off x="1060424" y="5341264"/>
            <a:ext cx="2916490" cy="1335306"/>
          </a:xfrm>
          <a:prstGeom prst="rect">
            <a:avLst/>
          </a:prstGeom>
          <a:noFill/>
          <a:ln w="9525">
            <a:noFill/>
            <a:miter lim="800000"/>
            <a:headEnd/>
            <a:tailEnd/>
          </a:ln>
        </p:spPr>
      </p:pic>
      <p:pic>
        <p:nvPicPr>
          <p:cNvPr id="10" name="9 - Εικόνα" descr="pepseqh"/>
          <p:cNvPicPr/>
          <p:nvPr/>
        </p:nvPicPr>
        <p:blipFill>
          <a:blip r:embed="rId6"/>
          <a:srcRect/>
          <a:stretch>
            <a:fillRect/>
          </a:stretch>
        </p:blipFill>
        <p:spPr bwMode="auto">
          <a:xfrm>
            <a:off x="6110895" y="5309724"/>
            <a:ext cx="2946020" cy="1388618"/>
          </a:xfrm>
          <a:prstGeom prst="rect">
            <a:avLst/>
          </a:prstGeom>
          <a:noFill/>
          <a:ln w="9525">
            <a:noFill/>
            <a:miter lim="800000"/>
            <a:headEnd/>
            <a:tailEnd/>
          </a:ln>
        </p:spPr>
      </p:pic>
    </p:spTree>
    <p:extLst>
      <p:ext uri="{BB962C8B-B14F-4D97-AF65-F5344CB8AC3E}">
        <p14:creationId xmlns:p14="http://schemas.microsoft.com/office/powerpoint/2010/main" xmlns="" val="222449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err="1" smtClean="0"/>
              <a:t>Κατφλίωση</a:t>
            </a:r>
            <a:r>
              <a:rPr lang="el-GR" dirty="0" smtClean="0"/>
              <a:t> με βάση την διασπορά</a:t>
            </a:r>
          </a:p>
        </p:txBody>
      </p:sp>
      <p:sp>
        <p:nvSpPr>
          <p:cNvPr id="14" name="Θέση περιεχομένου 13"/>
          <p:cNvSpPr>
            <a:spLocks noGrp="1"/>
          </p:cNvSpPr>
          <p:nvPr>
            <p:ph idx="1"/>
          </p:nvPr>
        </p:nvSpPr>
        <p:spPr>
          <a:xfrm>
            <a:off x="1104901" y="1600199"/>
            <a:ext cx="7531100" cy="5032829"/>
          </a:xfrm>
        </p:spPr>
        <p:txBody>
          <a:bodyPr rtlCol="0">
            <a:noAutofit/>
          </a:bodyPr>
          <a:lstStyle/>
          <a:p>
            <a:r>
              <a:rPr lang="el-GR" sz="1600" dirty="0" smtClean="0"/>
              <a:t>Σύμφωνα με την μέθοδο του </a:t>
            </a:r>
            <a:r>
              <a:rPr lang="en-US" sz="1600" dirty="0" smtClean="0"/>
              <a:t>Otsu, </a:t>
            </a:r>
            <a:r>
              <a:rPr lang="el-GR" sz="1600" dirty="0" smtClean="0"/>
              <a:t>η τιμή </a:t>
            </a:r>
            <a:r>
              <a:rPr lang="el-GR" sz="1600" i="1" dirty="0" smtClean="0"/>
              <a:t>Τ </a:t>
            </a:r>
            <a:r>
              <a:rPr lang="el-GR" sz="1600" dirty="0" smtClean="0"/>
              <a:t>πρέπει να είναι τέτοια ώστε </a:t>
            </a:r>
          </a:p>
          <a:p>
            <a:pPr marL="457200" indent="-457200">
              <a:buFont typeface="+mj-lt"/>
              <a:buAutoNum type="arabicPeriod"/>
            </a:pPr>
            <a:r>
              <a:rPr lang="el-GR" sz="1600" dirty="0" smtClean="0"/>
              <a:t>Η συνολική εσωτερική διασπορά     </a:t>
            </a:r>
            <a:r>
              <a:rPr lang="el-GR" sz="1600" dirty="0" smtClean="0"/>
              <a:t>εντός </a:t>
            </a:r>
            <a:r>
              <a:rPr lang="el-GR" sz="1600" dirty="0" smtClean="0"/>
              <a:t>των κλάσεων να είναι ελάχιστη .</a:t>
            </a:r>
          </a:p>
          <a:p>
            <a:pPr marL="457200" indent="-457200">
              <a:buFont typeface="+mj-lt"/>
              <a:buAutoNum type="arabicPeriod"/>
            </a:pPr>
            <a:r>
              <a:rPr lang="el-GR" sz="1600" dirty="0" smtClean="0"/>
              <a:t>Η συνολική διασπορά  </a:t>
            </a:r>
            <a:r>
              <a:rPr lang="en-US" sz="1600" dirty="0" smtClean="0"/>
              <a:t>  </a:t>
            </a:r>
            <a:r>
              <a:rPr lang="el-GR" sz="1600" dirty="0" smtClean="0"/>
              <a:t> μεταξύ </a:t>
            </a:r>
            <a:r>
              <a:rPr lang="el-GR" sz="1600" dirty="0" smtClean="0"/>
              <a:t>των κλάσεων μέγιστη. </a:t>
            </a:r>
          </a:p>
          <a:p>
            <a:pPr marL="457200" indent="-457200"/>
            <a:endParaRPr lang="el-GR" sz="1600" dirty="0" smtClean="0"/>
          </a:p>
          <a:p>
            <a:pPr marL="457200" indent="-457200"/>
            <a:r>
              <a:rPr lang="el-GR" sz="1600" dirty="0" smtClean="0"/>
              <a:t>Η κατάλληλη τιμή του κατωφλίου </a:t>
            </a:r>
            <a:r>
              <a:rPr lang="el-GR" sz="1600" i="1" dirty="0" smtClean="0"/>
              <a:t>Τ</a:t>
            </a:r>
            <a:r>
              <a:rPr lang="el-GR" sz="1600" dirty="0" smtClean="0"/>
              <a:t> είναι εκείνη που μεγιστοποιεί την ποσότητα:</a:t>
            </a:r>
          </a:p>
        </p:txBody>
      </p:sp>
      <p:graphicFrame>
        <p:nvGraphicFramePr>
          <p:cNvPr id="3075" name="Object 3"/>
          <p:cNvGraphicFramePr>
            <a:graphicFrameLocks noChangeAspect="1"/>
          </p:cNvGraphicFramePr>
          <p:nvPr/>
        </p:nvGraphicFramePr>
        <p:xfrm>
          <a:off x="4701259" y="1954086"/>
          <a:ext cx="357187" cy="419100"/>
        </p:xfrm>
        <a:graphic>
          <a:graphicData uri="http://schemas.openxmlformats.org/presentationml/2006/ole">
            <p:oleObj spid="_x0000_s3075" name="Εξίσωση" r:id="rId4" imgW="215713" imgH="253780" progId="Equation.3">
              <p:embed/>
            </p:oleObj>
          </a:graphicData>
        </a:graphic>
      </p:graphicFrame>
      <p:graphicFrame>
        <p:nvGraphicFramePr>
          <p:cNvPr id="3076" name="Object 4"/>
          <p:cNvGraphicFramePr>
            <a:graphicFrameLocks noChangeAspect="1"/>
          </p:cNvGraphicFramePr>
          <p:nvPr/>
        </p:nvGraphicFramePr>
        <p:xfrm>
          <a:off x="3708291" y="2646198"/>
          <a:ext cx="357188" cy="419100"/>
        </p:xfrm>
        <a:graphic>
          <a:graphicData uri="http://schemas.openxmlformats.org/presentationml/2006/ole">
            <p:oleObj spid="_x0000_s3076" name="Εξίσωση" r:id="rId5" imgW="215713" imgH="253780" progId="Equation.3">
              <p:embed/>
            </p:oleObj>
          </a:graphicData>
        </a:graphic>
      </p:graphicFrame>
      <p:graphicFrame>
        <p:nvGraphicFramePr>
          <p:cNvPr id="3077" name="Object 5"/>
          <p:cNvGraphicFramePr>
            <a:graphicFrameLocks noChangeAspect="1"/>
          </p:cNvGraphicFramePr>
          <p:nvPr/>
        </p:nvGraphicFramePr>
        <p:xfrm>
          <a:off x="1551667" y="4269615"/>
          <a:ext cx="2255838" cy="928687"/>
        </p:xfrm>
        <a:graphic>
          <a:graphicData uri="http://schemas.openxmlformats.org/presentationml/2006/ole">
            <p:oleObj spid="_x0000_s3077" name="Εξίσωση" r:id="rId6" imgW="1129810" imgH="469696" progId="Equation.3">
              <p:embed/>
            </p:oleObj>
          </a:graphicData>
        </a:graphic>
      </p:graphicFrame>
      <p:cxnSp>
        <p:nvCxnSpPr>
          <p:cNvPr id="10" name="9 - Ευθεία γραμμή σύνδεσης"/>
          <p:cNvCxnSpPr/>
          <p:nvPr/>
        </p:nvCxnSpPr>
        <p:spPr>
          <a:xfrm rot="5400000">
            <a:off x="7386145" y="2924503"/>
            <a:ext cx="2664373"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15" name="14 - TextBox"/>
          <p:cNvSpPr txBox="1"/>
          <p:nvPr/>
        </p:nvSpPr>
        <p:spPr>
          <a:xfrm>
            <a:off x="9033641" y="1545013"/>
            <a:ext cx="2853559" cy="2503249"/>
          </a:xfrm>
          <a:prstGeom prst="rect">
            <a:avLst/>
          </a:prstGeom>
          <a:noFill/>
        </p:spPr>
        <p:txBody>
          <a:bodyPr wrap="square" rtlCol="0">
            <a:spAutoFit/>
          </a:bodyPr>
          <a:lstStyle/>
          <a:p>
            <a:r>
              <a:rPr lang="el-GR" sz="1600" b="1" i="1" dirty="0" smtClean="0"/>
              <a:t>p</a:t>
            </a:r>
            <a:r>
              <a:rPr lang="el-GR" sz="1600" b="1" i="1" baseline="-25000" dirty="0" smtClean="0"/>
              <a:t>1 </a:t>
            </a:r>
            <a:r>
              <a:rPr lang="el-GR" sz="1600" b="1" i="1" baseline="-25000" dirty="0" smtClean="0"/>
              <a:t> </a:t>
            </a:r>
            <a:r>
              <a:rPr lang="el-GR" sz="1600" dirty="0" smtClean="0"/>
              <a:t>η πιθανότητα </a:t>
            </a:r>
            <a:r>
              <a:rPr lang="el-GR" sz="1600" dirty="0" smtClean="0"/>
              <a:t>ένα τυχαίο </a:t>
            </a:r>
            <a:r>
              <a:rPr lang="el-GR" sz="1600" dirty="0" err="1" smtClean="0"/>
              <a:t>εικονοστοιχείο</a:t>
            </a:r>
            <a:r>
              <a:rPr lang="el-GR" sz="1600" dirty="0" smtClean="0"/>
              <a:t> να έχει απόχρωση της κλάσεως </a:t>
            </a:r>
            <a:r>
              <a:rPr lang="el-GR" sz="1600" i="1" dirty="0" smtClean="0"/>
              <a:t>C</a:t>
            </a:r>
            <a:r>
              <a:rPr lang="el-GR" sz="1600" i="1" baseline="-25000" dirty="0" smtClean="0"/>
              <a:t>1</a:t>
            </a:r>
            <a:r>
              <a:rPr lang="el-GR" sz="1600" dirty="0" smtClean="0"/>
              <a:t> </a:t>
            </a:r>
            <a:r>
              <a:rPr lang="el-GR" sz="1600" dirty="0" smtClean="0"/>
              <a:t>.</a:t>
            </a:r>
          </a:p>
          <a:p>
            <a:endParaRPr lang="el-GR" sz="1600" b="1" i="1" baseline="-25000" dirty="0" smtClean="0"/>
          </a:p>
          <a:p>
            <a:r>
              <a:rPr lang="el-GR" sz="1600" b="1" i="1" dirty="0" smtClean="0"/>
              <a:t>μ</a:t>
            </a:r>
            <a:r>
              <a:rPr lang="el-GR" sz="1600" b="1" i="1" baseline="-25000" dirty="0" smtClean="0"/>
              <a:t>1</a:t>
            </a:r>
            <a:r>
              <a:rPr lang="el-GR" sz="1600" b="1" dirty="0" smtClean="0"/>
              <a:t> </a:t>
            </a:r>
            <a:r>
              <a:rPr lang="el-GR" sz="1600" dirty="0" smtClean="0"/>
              <a:t>η </a:t>
            </a:r>
            <a:r>
              <a:rPr lang="el-GR" sz="1600" dirty="0" smtClean="0"/>
              <a:t>μέση τιμή </a:t>
            </a:r>
            <a:r>
              <a:rPr lang="el-GR" sz="1600" dirty="0" smtClean="0"/>
              <a:t>της </a:t>
            </a:r>
            <a:r>
              <a:rPr lang="el-GR" sz="1600" dirty="0" smtClean="0"/>
              <a:t>πρώτης </a:t>
            </a:r>
            <a:r>
              <a:rPr lang="el-GR" sz="1600" dirty="0" smtClean="0"/>
              <a:t>κλάσης.  </a:t>
            </a:r>
          </a:p>
          <a:p>
            <a:endParaRPr lang="el-GR" sz="1600" dirty="0" smtClean="0"/>
          </a:p>
          <a:p>
            <a:r>
              <a:rPr lang="el-GR" sz="1600" b="1" i="1" dirty="0" smtClean="0"/>
              <a:t>μ </a:t>
            </a:r>
            <a:r>
              <a:rPr lang="el-GR" sz="1600" dirty="0" smtClean="0"/>
              <a:t>η συνολική μέση τιμή. </a:t>
            </a:r>
            <a:endParaRPr lang="el-GR" sz="1600" dirty="0" smtClean="0"/>
          </a:p>
          <a:p>
            <a:endParaRPr lang="el-GR"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err="1" smtClean="0"/>
              <a:t>Κατφλίωση</a:t>
            </a:r>
            <a:r>
              <a:rPr lang="el-GR" dirty="0" smtClean="0"/>
              <a:t> με βάση την </a:t>
            </a:r>
            <a:r>
              <a:rPr lang="el-GR" dirty="0" smtClean="0"/>
              <a:t>εντροπία</a:t>
            </a:r>
            <a:endParaRPr lang="el-GR" dirty="0" smtClean="0"/>
          </a:p>
        </p:txBody>
      </p:sp>
      <p:sp>
        <p:nvSpPr>
          <p:cNvPr id="14" name="Θέση περιεχομένου 13"/>
          <p:cNvSpPr>
            <a:spLocks noGrp="1"/>
          </p:cNvSpPr>
          <p:nvPr>
            <p:ph idx="1"/>
          </p:nvPr>
        </p:nvSpPr>
        <p:spPr>
          <a:xfrm>
            <a:off x="1104900" y="1600199"/>
            <a:ext cx="9899431" cy="5032829"/>
          </a:xfrm>
        </p:spPr>
        <p:txBody>
          <a:bodyPr rtlCol="0">
            <a:noAutofit/>
          </a:bodyPr>
          <a:lstStyle/>
          <a:p>
            <a:pPr>
              <a:lnSpc>
                <a:spcPct val="150000"/>
              </a:lnSpc>
            </a:pPr>
            <a:r>
              <a:rPr lang="el-GR" sz="1600" dirty="0" smtClean="0"/>
              <a:t>Σύμφωνα με την εκδοχή που παρουσίασε ο </a:t>
            </a:r>
            <a:r>
              <a:rPr lang="en-US" sz="1600" dirty="0" err="1" smtClean="0"/>
              <a:t>Kapur</a:t>
            </a:r>
            <a:r>
              <a:rPr lang="el-GR" sz="1600" dirty="0" smtClean="0"/>
              <a:t>, η τιμή Τ χωρίζει το </a:t>
            </a:r>
            <a:r>
              <a:rPr lang="el-GR" sz="1600" dirty="0" err="1" smtClean="0"/>
              <a:t>κανονικοποιημένο</a:t>
            </a:r>
            <a:r>
              <a:rPr lang="el-GR" sz="1600" dirty="0" smtClean="0"/>
              <a:t> ιστόγραμμα  </a:t>
            </a:r>
            <a:r>
              <a:rPr lang="en-US" sz="1600" dirty="0" smtClean="0"/>
              <a:t>h</a:t>
            </a:r>
            <a:r>
              <a:rPr lang="el-GR" sz="1600" dirty="0" smtClean="0"/>
              <a:t>(</a:t>
            </a:r>
            <a:r>
              <a:rPr lang="en-US" sz="1600" dirty="0" smtClean="0"/>
              <a:t>g</a:t>
            </a:r>
            <a:r>
              <a:rPr lang="el-GR" sz="1600" dirty="0" smtClean="0"/>
              <a:t>) σε δυο κλάσεις </a:t>
            </a:r>
            <a:r>
              <a:rPr lang="en-US" sz="1600" dirty="0" smtClean="0"/>
              <a:t>c</a:t>
            </a:r>
            <a:r>
              <a:rPr lang="el-GR" sz="1600" baseline="-25000" dirty="0" smtClean="0"/>
              <a:t>1</a:t>
            </a:r>
            <a:r>
              <a:rPr lang="el-GR" sz="1600" dirty="0" smtClean="0"/>
              <a:t> και </a:t>
            </a:r>
            <a:r>
              <a:rPr lang="en-US" sz="1600" dirty="0" smtClean="0"/>
              <a:t>c</a:t>
            </a:r>
            <a:r>
              <a:rPr lang="el-GR" sz="1600" baseline="-25000" dirty="0" smtClean="0"/>
              <a:t>2</a:t>
            </a:r>
            <a:r>
              <a:rPr lang="el-GR" sz="1600" dirty="0" smtClean="0"/>
              <a:t>. Η πρώτη κλάση μπορεί να θεωρηθεί ως πηγή πληροφορίας με σύμβολα </a:t>
            </a:r>
            <a:r>
              <a:rPr lang="en-US" sz="1600" dirty="0" smtClean="0"/>
              <a:t>g</a:t>
            </a:r>
            <a:r>
              <a:rPr lang="el-GR" sz="1600" dirty="0" smtClean="0"/>
              <a:t> = 0, …Τ-1 και αντίστοιχες </a:t>
            </a:r>
            <a:r>
              <a:rPr lang="el-GR" sz="1600" dirty="0" smtClean="0"/>
              <a:t>πιθανότητες:</a:t>
            </a:r>
          </a:p>
          <a:p>
            <a:pPr>
              <a:buNone/>
            </a:pPr>
            <a:r>
              <a:rPr lang="el-GR" sz="1600" dirty="0" smtClean="0"/>
              <a:t>	</a:t>
            </a:r>
            <a:r>
              <a:rPr lang="el-GR" sz="1600" dirty="0" smtClean="0"/>
              <a:t>		όπου</a:t>
            </a:r>
            <a:endParaRPr lang="el-GR" sz="1600" dirty="0" smtClean="0"/>
          </a:p>
          <a:p>
            <a:pPr>
              <a:buNone/>
            </a:pPr>
            <a:endParaRPr lang="el-GR" sz="1600" dirty="0" smtClean="0"/>
          </a:p>
          <a:p>
            <a:r>
              <a:rPr lang="el-GR" sz="1600" dirty="0" smtClean="0"/>
              <a:t>Η μέση πληροφορία  (εντροπία) που προκύπτει της </a:t>
            </a:r>
            <a:r>
              <a:rPr lang="en-US" sz="1600" dirty="0" smtClean="0"/>
              <a:t>c</a:t>
            </a:r>
            <a:r>
              <a:rPr lang="el-GR" sz="1600" baseline="-25000" dirty="0" smtClean="0"/>
              <a:t>1</a:t>
            </a:r>
            <a:r>
              <a:rPr lang="el-GR" sz="1600" dirty="0" smtClean="0"/>
              <a:t> είναι</a:t>
            </a:r>
          </a:p>
          <a:p>
            <a:pPr>
              <a:buNone/>
            </a:pPr>
            <a:endParaRPr lang="el-GR" sz="1600" dirty="0" smtClean="0"/>
          </a:p>
          <a:p>
            <a:pPr>
              <a:buNone/>
            </a:pPr>
            <a:endParaRPr lang="el-GR" sz="1600" dirty="0" smtClean="0"/>
          </a:p>
          <a:p>
            <a:r>
              <a:rPr lang="el-GR" sz="1600" dirty="0" smtClean="0"/>
              <a:t>Η ζητούμενη τιμή του κατωφλίου Τ  να  είναι εκείνη για την οποία Ε</a:t>
            </a:r>
            <a:r>
              <a:rPr lang="el-GR" sz="1600" baseline="-25000" dirty="0" smtClean="0"/>
              <a:t>1</a:t>
            </a:r>
            <a:r>
              <a:rPr lang="el-GR" sz="1600" dirty="0" smtClean="0"/>
              <a:t>(Τ)+Ε</a:t>
            </a:r>
            <a:r>
              <a:rPr lang="el-GR" sz="1600" baseline="-25000" dirty="0" smtClean="0"/>
              <a:t>2</a:t>
            </a:r>
            <a:r>
              <a:rPr lang="el-GR" sz="1600" dirty="0" smtClean="0"/>
              <a:t>(Τ)</a:t>
            </a:r>
          </a:p>
          <a:p>
            <a:pPr>
              <a:buNone/>
            </a:pPr>
            <a:r>
              <a:rPr lang="el-GR" sz="1600" dirty="0" smtClean="0"/>
              <a:t>γίνεται μέγιστο.</a:t>
            </a:r>
            <a:endParaRPr lang="el-GR" sz="1600" dirty="0" smtClean="0"/>
          </a:p>
        </p:txBody>
      </p:sp>
      <p:graphicFrame>
        <p:nvGraphicFramePr>
          <p:cNvPr id="4101" name="Object 5"/>
          <p:cNvGraphicFramePr>
            <a:graphicFrameLocks noChangeAspect="1"/>
          </p:cNvGraphicFramePr>
          <p:nvPr/>
        </p:nvGraphicFramePr>
        <p:xfrm>
          <a:off x="1331199" y="2822035"/>
          <a:ext cx="1479929" cy="853806"/>
        </p:xfrm>
        <a:graphic>
          <a:graphicData uri="http://schemas.openxmlformats.org/presentationml/2006/ole">
            <p:oleObj spid="_x0000_s4101" name="Εξίσωση" r:id="rId4" imgW="736600" imgH="431800" progId="Equation.3">
              <p:embed/>
            </p:oleObj>
          </a:graphicData>
        </a:graphic>
      </p:graphicFrame>
      <p:graphicFrame>
        <p:nvGraphicFramePr>
          <p:cNvPr id="4102" name="Object 6"/>
          <p:cNvGraphicFramePr>
            <a:graphicFrameLocks noChangeAspect="1"/>
          </p:cNvGraphicFramePr>
          <p:nvPr/>
        </p:nvGraphicFramePr>
        <p:xfrm>
          <a:off x="3663335" y="2774734"/>
          <a:ext cx="1663936" cy="977462"/>
        </p:xfrm>
        <a:graphic>
          <a:graphicData uri="http://schemas.openxmlformats.org/presentationml/2006/ole">
            <p:oleObj spid="_x0000_s4102" name="Εξίσωση" r:id="rId5" imgW="761669" imgH="444307" progId="Equation.3">
              <p:embed/>
            </p:oleObj>
          </a:graphicData>
        </a:graphic>
      </p:graphicFrame>
      <p:graphicFrame>
        <p:nvGraphicFramePr>
          <p:cNvPr id="4103" name="Object 7"/>
          <p:cNvGraphicFramePr>
            <a:graphicFrameLocks noChangeAspect="1"/>
          </p:cNvGraphicFramePr>
          <p:nvPr/>
        </p:nvGraphicFramePr>
        <p:xfrm>
          <a:off x="1336618" y="4202011"/>
          <a:ext cx="6924675" cy="909637"/>
        </p:xfrm>
        <a:graphic>
          <a:graphicData uri="http://schemas.openxmlformats.org/presentationml/2006/ole">
            <p:oleObj spid="_x0000_s4103" name="Εξίσωση" r:id="rId6" imgW="3416040" imgH="444240" progId="Equation.3">
              <p:embed/>
            </p:oleObj>
          </a:graphicData>
        </a:graphic>
      </p:graphicFrame>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smtClean="0"/>
              <a:t>Προβολή εικόνων </a:t>
            </a:r>
            <a:r>
              <a:rPr lang="el-GR" dirty="0" err="1" smtClean="0"/>
              <a:t>κατωφλίωσης</a:t>
            </a:r>
            <a:endParaRPr lang="el-GR" dirty="0"/>
          </a:p>
        </p:txBody>
      </p:sp>
      <p:sp>
        <p:nvSpPr>
          <p:cNvPr id="3" name="Θέση κειμένου 2"/>
          <p:cNvSpPr>
            <a:spLocks noGrp="1"/>
          </p:cNvSpPr>
          <p:nvPr>
            <p:ph type="body" idx="1"/>
          </p:nvPr>
        </p:nvSpPr>
        <p:spPr/>
        <p:txBody>
          <a:bodyPr rtlCol="0"/>
          <a:lstStyle/>
          <a:p>
            <a:pPr rtl="0"/>
            <a:r>
              <a:rPr lang="el-GR" dirty="0" smtClean="0"/>
              <a:t>Αρχική εικόνα</a:t>
            </a:r>
          </a:p>
          <a:p>
            <a:pPr rtl="0"/>
            <a:endParaRPr lang="el-GR" dirty="0"/>
          </a:p>
        </p:txBody>
      </p:sp>
      <p:pic>
        <p:nvPicPr>
          <p:cNvPr id="7" name="6 - Θέση περιεχομένου" descr="peppers256.png"/>
          <p:cNvPicPr>
            <a:picLocks noGrp="1" noChangeAspect="1"/>
          </p:cNvPicPr>
          <p:nvPr>
            <p:ph sz="half" idx="2"/>
          </p:nvPr>
        </p:nvPicPr>
        <p:blipFill>
          <a:blip r:embed="rId3"/>
          <a:stretch>
            <a:fillRect/>
          </a:stretch>
        </p:blipFill>
        <p:spPr>
          <a:xfrm>
            <a:off x="1084290" y="2448336"/>
            <a:ext cx="2438400" cy="2438400"/>
          </a:xfrm>
        </p:spPr>
      </p:pic>
      <p:sp>
        <p:nvSpPr>
          <p:cNvPr id="5" name="Θέση κειμένου 4"/>
          <p:cNvSpPr>
            <a:spLocks noGrp="1"/>
          </p:cNvSpPr>
          <p:nvPr>
            <p:ph type="body" sz="quarter" idx="3"/>
          </p:nvPr>
        </p:nvSpPr>
        <p:spPr>
          <a:xfrm>
            <a:off x="4022014" y="1600200"/>
            <a:ext cx="3781931" cy="823912"/>
          </a:xfrm>
        </p:spPr>
        <p:txBody>
          <a:bodyPr rtlCol="0"/>
          <a:lstStyle/>
          <a:p>
            <a:pPr rtl="0"/>
            <a:r>
              <a:rPr lang="el-GR" dirty="0" err="1" smtClean="0"/>
              <a:t>Κατωφλίωση</a:t>
            </a:r>
            <a:r>
              <a:rPr lang="el-GR" dirty="0" smtClean="0"/>
              <a:t> με βάση </a:t>
            </a:r>
          </a:p>
          <a:p>
            <a:pPr rtl="0"/>
            <a:r>
              <a:rPr lang="el-GR" dirty="0" smtClean="0"/>
              <a:t>την διασπορά</a:t>
            </a:r>
            <a:endParaRPr lang="el-GR" dirty="0"/>
          </a:p>
        </p:txBody>
      </p:sp>
      <p:pic>
        <p:nvPicPr>
          <p:cNvPr id="9" name="8 - Εικόνα" descr="kapur.png"/>
          <p:cNvPicPr>
            <a:picLocks noChangeAspect="1"/>
          </p:cNvPicPr>
          <p:nvPr/>
        </p:nvPicPr>
        <p:blipFill>
          <a:blip r:embed="rId4"/>
          <a:stretch>
            <a:fillRect/>
          </a:stretch>
        </p:blipFill>
        <p:spPr>
          <a:xfrm>
            <a:off x="7730400" y="2414747"/>
            <a:ext cx="2438400" cy="2438400"/>
          </a:xfrm>
          <a:prstGeom prst="rect">
            <a:avLst/>
          </a:prstGeom>
        </p:spPr>
      </p:pic>
      <p:pic>
        <p:nvPicPr>
          <p:cNvPr id="10" name="7 - Θέση περιεχομένου" descr="αρχείο λήψης (2).png"/>
          <p:cNvPicPr>
            <a:picLocks noChangeAspect="1"/>
          </p:cNvPicPr>
          <p:nvPr/>
        </p:nvPicPr>
        <p:blipFill>
          <a:blip r:embed="rId5"/>
          <a:stretch>
            <a:fillRect/>
          </a:stretch>
        </p:blipFill>
        <p:spPr>
          <a:xfrm>
            <a:off x="4048437" y="2416804"/>
            <a:ext cx="2438400" cy="2438400"/>
          </a:xfrm>
          <a:prstGeom prst="rect">
            <a:avLst/>
          </a:prstGeom>
        </p:spPr>
      </p:pic>
      <p:sp>
        <p:nvSpPr>
          <p:cNvPr id="11" name="Θέση κειμένου 4"/>
          <p:cNvSpPr txBox="1">
            <a:spLocks/>
          </p:cNvSpPr>
          <p:nvPr/>
        </p:nvSpPr>
        <p:spPr>
          <a:xfrm>
            <a:off x="7721645" y="1594944"/>
            <a:ext cx="3503406" cy="823912"/>
          </a:xfrm>
          <a:prstGeom prst="rect">
            <a:avLst/>
          </a:prstGeom>
        </p:spPr>
        <p:txBody>
          <a:bodyPr vert="horz" lIns="0" tIns="45720" rIns="0" bIns="45720" rtlCol="0" anchor="b">
            <a:normAutofit/>
          </a:bodyPr>
          <a:lstStyle/>
          <a:p>
            <a:pPr marL="0" marR="0" lvl="0" indent="0" algn="l"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l-GR" sz="2400" b="1" i="0" u="none" strike="noStrike" kern="1200" cap="none" spc="0" normalizeH="0" baseline="0" noProof="0" dirty="0" err="1" smtClean="0">
                <a:ln>
                  <a:noFill/>
                </a:ln>
                <a:solidFill>
                  <a:schemeClr val="tx1"/>
                </a:solidFill>
                <a:effectLst/>
                <a:uLnTx/>
                <a:uFillTx/>
                <a:latin typeface="+mn-lt"/>
                <a:ea typeface="+mn-ea"/>
                <a:cs typeface="+mn-cs"/>
              </a:rPr>
              <a:t>Κατωφλίωση</a:t>
            </a:r>
            <a:r>
              <a:rPr kumimoji="0" lang="el-GR" sz="2400" b="1" i="0" u="none" strike="noStrike" kern="1200" cap="none" spc="0" normalizeH="0" baseline="0" noProof="0" dirty="0" smtClean="0">
                <a:ln>
                  <a:noFill/>
                </a:ln>
                <a:solidFill>
                  <a:schemeClr val="tx1"/>
                </a:solidFill>
                <a:effectLst/>
                <a:uLnTx/>
                <a:uFillTx/>
                <a:latin typeface="+mn-lt"/>
                <a:ea typeface="+mn-ea"/>
                <a:cs typeface="+mn-cs"/>
              </a:rPr>
              <a:t> με βάση </a:t>
            </a:r>
          </a:p>
          <a:p>
            <a:pPr marL="0" marR="0" lvl="0" indent="0" algn="l" defTabSz="914400" rtl="0" eaLnBrk="1" fontAlgn="auto" latinLnBrk="0" hangingPunct="1">
              <a:lnSpc>
                <a:spcPct val="90000"/>
              </a:lnSpc>
              <a:spcBef>
                <a:spcPts val="0"/>
              </a:spcBef>
              <a:spcAft>
                <a:spcPts val="0"/>
              </a:spcAft>
              <a:buClrTx/>
              <a:buSzTx/>
              <a:buFont typeface="Wingdings" panose="05000000000000000000" pitchFamily="2" charset="2"/>
              <a:buNone/>
              <a:tabLst/>
              <a:defRPr/>
            </a:pPr>
            <a:r>
              <a:rPr kumimoji="0" lang="el-GR" sz="2400" b="1" i="0" u="none" strike="noStrike" kern="1200" cap="none" spc="0" normalizeH="0" baseline="0" noProof="0" dirty="0" smtClean="0">
                <a:ln>
                  <a:noFill/>
                </a:ln>
                <a:solidFill>
                  <a:schemeClr val="tx1"/>
                </a:solidFill>
                <a:effectLst/>
                <a:uLnTx/>
                <a:uFillTx/>
                <a:latin typeface="+mn-lt"/>
                <a:ea typeface="+mn-ea"/>
                <a:cs typeface="+mn-cs"/>
              </a:rPr>
              <a:t>την εντροπία</a:t>
            </a:r>
            <a:endParaRPr kumimoji="0" lang="el-GR" sz="2400" b="1" i="0" u="none" strike="noStrike" kern="1200" cap="none" spc="0" normalizeH="0" baseline="0" noProof="0" dirty="0">
              <a:ln>
                <a:noFill/>
              </a:ln>
              <a:solidFill>
                <a:schemeClr val="tx1"/>
              </a:solidFill>
              <a:effectLst/>
              <a:uLnTx/>
              <a:uFillTx/>
              <a:latin typeface="+mn-lt"/>
              <a:ea typeface="+mn-ea"/>
              <a:cs typeface="+mn-cs"/>
            </a:endParaRPr>
          </a:p>
        </p:txBody>
      </p:sp>
    </p:spTree>
    <p:extLst>
      <p:ext uri="{BB962C8B-B14F-4D97-AF65-F5344CB8AC3E}">
        <p14:creationId xmlns:p14="http://schemas.microsoft.com/office/powerpoint/2010/main" xmlns="" val="222449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Σκοπός της εργασίας</a:t>
            </a:r>
            <a:endParaRPr lang="el-GR" dirty="0"/>
          </a:p>
        </p:txBody>
      </p:sp>
      <p:sp>
        <p:nvSpPr>
          <p:cNvPr id="14" name="Θέση περιεχομένου 13"/>
          <p:cNvSpPr>
            <a:spLocks noGrp="1"/>
          </p:cNvSpPr>
          <p:nvPr>
            <p:ph idx="1"/>
          </p:nvPr>
        </p:nvSpPr>
        <p:spPr/>
        <p:txBody>
          <a:bodyPr rtlCol="0">
            <a:normAutofit fontScale="92500"/>
          </a:bodyPr>
          <a:lstStyle/>
          <a:p>
            <a:r>
              <a:rPr lang="el-GR" dirty="0" smtClean="0"/>
              <a:t>Σκοπός της παρούσας πτυχιακής εργασία είναι: </a:t>
            </a:r>
          </a:p>
          <a:p>
            <a:pPr marL="457200" indent="-457200">
              <a:buFont typeface="+mj-lt"/>
              <a:buAutoNum type="arabicPeriod"/>
            </a:pPr>
            <a:r>
              <a:rPr lang="el-GR" sz="1800" dirty="0" smtClean="0"/>
              <a:t>Η  </a:t>
            </a:r>
            <a:r>
              <a:rPr lang="el-GR" sz="1800" dirty="0" smtClean="0"/>
              <a:t>ανάπτυξη αλγορίθμων Ψηφιακής Επεξεργασίας Εικόνας για εκπαιδευτικούς και πρακτικούς λόγους.</a:t>
            </a:r>
          </a:p>
          <a:p>
            <a:pPr marL="457200" indent="-457200">
              <a:buFont typeface="+mj-lt"/>
              <a:buAutoNum type="arabicPeriod"/>
            </a:pPr>
            <a:r>
              <a:rPr lang="el-GR" sz="1800" dirty="0" smtClean="0"/>
              <a:t>Η </a:t>
            </a:r>
            <a:r>
              <a:rPr lang="el-GR" sz="1800" dirty="0" smtClean="0"/>
              <a:t>χρήση και εμβάθυνση στον διαδικτυακό προγραμματισμό για εφαρμογές αυτού του τύπου. </a:t>
            </a:r>
            <a:endParaRPr lang="el-GR" sz="1800" dirty="0" smtClean="0"/>
          </a:p>
          <a:p>
            <a:pPr marL="457200" indent="-457200">
              <a:buNone/>
            </a:pPr>
            <a:endParaRPr lang="el-GR" sz="1800" dirty="0" smtClean="0"/>
          </a:p>
          <a:p>
            <a:r>
              <a:rPr lang="el-GR" dirty="0" smtClean="0"/>
              <a:t>Υλοποιήθηκαν οι ακόλουθοι τέσσερις αλγόριθμοι επεξεργασίας ψηφιακών εικόνων αποχρώσεων του γκρι:</a:t>
            </a:r>
          </a:p>
          <a:p>
            <a:pPr marL="457200" indent="-457200">
              <a:buFont typeface="+mj-lt"/>
              <a:buAutoNum type="arabicPeriod"/>
            </a:pPr>
            <a:r>
              <a:rPr lang="el-GR" sz="1800" dirty="0" smtClean="0"/>
              <a:t>Εύρεσης </a:t>
            </a:r>
            <a:r>
              <a:rPr lang="el-GR" sz="1800" dirty="0" smtClean="0"/>
              <a:t>και εξισορρόπησης του ιστογράμματος. </a:t>
            </a:r>
          </a:p>
          <a:p>
            <a:pPr marL="457200" indent="-457200">
              <a:buFont typeface="+mj-lt"/>
              <a:buAutoNum type="arabicPeriod"/>
            </a:pPr>
            <a:r>
              <a:rPr lang="el-GR" sz="1800" dirty="0" err="1" smtClean="0"/>
              <a:t>Δυαδικοποίησης</a:t>
            </a:r>
            <a:r>
              <a:rPr lang="el-GR" sz="1800" dirty="0" smtClean="0"/>
              <a:t> </a:t>
            </a:r>
            <a:r>
              <a:rPr lang="el-GR" sz="1800" dirty="0" smtClean="0"/>
              <a:t>με τη μέθοδο της διασποράς. </a:t>
            </a:r>
          </a:p>
          <a:p>
            <a:pPr marL="457200" indent="-457200">
              <a:buFont typeface="+mj-lt"/>
              <a:buAutoNum type="arabicPeriod"/>
            </a:pPr>
            <a:r>
              <a:rPr lang="el-GR" sz="1800" dirty="0" err="1" smtClean="0"/>
              <a:t>Δυαδικοποίησης</a:t>
            </a:r>
            <a:r>
              <a:rPr lang="el-GR" sz="1800" dirty="0" smtClean="0"/>
              <a:t> </a:t>
            </a:r>
            <a:r>
              <a:rPr lang="el-GR" sz="1800" dirty="0" smtClean="0"/>
              <a:t>με τη μέθοδο της εντροπίας.</a:t>
            </a:r>
          </a:p>
          <a:p>
            <a:pPr marL="457200" indent="-457200">
              <a:buFont typeface="+mj-lt"/>
              <a:buAutoNum type="arabicPeriod"/>
            </a:pPr>
            <a:r>
              <a:rPr lang="el-GR" sz="1800" dirty="0" smtClean="0"/>
              <a:t>Μείωσης </a:t>
            </a:r>
            <a:r>
              <a:rPr lang="el-GR" sz="1800" dirty="0" smtClean="0"/>
              <a:t>των χρωμάτων.</a:t>
            </a:r>
          </a:p>
          <a:p>
            <a:pPr marL="457200" indent="-457200">
              <a:buFont typeface="+mj-lt"/>
              <a:buAutoNum type="arabicPeriod"/>
            </a:pPr>
            <a:endParaRPr lang="el-GR" dirty="0" smtClean="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err="1" smtClean="0"/>
              <a:t>Πολυκατωφλίωση</a:t>
            </a:r>
            <a:r>
              <a:rPr lang="el-GR" dirty="0" smtClean="0"/>
              <a:t> με χρήση νευρωνικού δικτύου</a:t>
            </a:r>
          </a:p>
        </p:txBody>
      </p:sp>
      <p:sp>
        <p:nvSpPr>
          <p:cNvPr id="14" name="Θέση περιεχομένου 13"/>
          <p:cNvSpPr>
            <a:spLocks noGrp="1"/>
          </p:cNvSpPr>
          <p:nvPr>
            <p:ph idx="1"/>
          </p:nvPr>
        </p:nvSpPr>
        <p:spPr>
          <a:xfrm>
            <a:off x="1104899" y="1600199"/>
            <a:ext cx="9998529" cy="5032829"/>
          </a:xfrm>
        </p:spPr>
        <p:txBody>
          <a:bodyPr rtlCol="0">
            <a:noAutofit/>
          </a:bodyPr>
          <a:lstStyle/>
          <a:p>
            <a:pPr>
              <a:lnSpc>
                <a:spcPct val="150000"/>
              </a:lnSpc>
            </a:pPr>
            <a:r>
              <a:rPr lang="el-GR" sz="1600" dirty="0" smtClean="0"/>
              <a:t>Οι μέθοδοι της διασποράς και της εντροπίας είναι δυνατόν να εφαρμοσθούν και στην επίλυση του προβλήματος της </a:t>
            </a:r>
            <a:r>
              <a:rPr lang="el-GR" sz="1600" dirty="0" err="1" smtClean="0"/>
              <a:t>πολυκατωφλίωσης</a:t>
            </a:r>
            <a:r>
              <a:rPr lang="el-GR" sz="1600" dirty="0" smtClean="0"/>
              <a:t>, </a:t>
            </a:r>
            <a:r>
              <a:rPr lang="el-GR" sz="1600" dirty="0" smtClean="0"/>
              <a:t> έχουν </a:t>
            </a:r>
            <a:r>
              <a:rPr lang="el-GR" sz="1600" dirty="0" smtClean="0"/>
              <a:t>όμως μεγάλο υπολογιστικό κόστος.</a:t>
            </a:r>
          </a:p>
          <a:p>
            <a:pPr>
              <a:lnSpc>
                <a:spcPct val="150000"/>
              </a:lnSpc>
            </a:pPr>
            <a:r>
              <a:rPr lang="el-GR" sz="1600" dirty="0" smtClean="0"/>
              <a:t>Μία αποτελεσματική προσέγγιση είναι να θεωρήσουμε την εύρεση πολλαπλών κατωφλίων ως πρόβλημα εύρεσης κλάσεων (</a:t>
            </a:r>
            <a:r>
              <a:rPr lang="el-GR" sz="1600" dirty="0" err="1" smtClean="0"/>
              <a:t>clustering</a:t>
            </a:r>
            <a:r>
              <a:rPr lang="el-GR" sz="1600" dirty="0" smtClean="0"/>
              <a:t> </a:t>
            </a:r>
            <a:r>
              <a:rPr lang="el-GR" sz="1600" dirty="0" err="1" smtClean="0"/>
              <a:t>problem</a:t>
            </a:r>
            <a:r>
              <a:rPr lang="el-GR" sz="1600" dirty="0" smtClean="0"/>
              <a:t>). </a:t>
            </a:r>
            <a:r>
              <a:rPr lang="el-GR" sz="1600" dirty="0" smtClean="0"/>
              <a:t>Ένα </a:t>
            </a:r>
            <a:r>
              <a:rPr lang="el-GR" sz="1600" dirty="0" smtClean="0"/>
              <a:t>κατάλληλο νευρωνικό δίκτυο μπορεί να λύσει αποτελεσματικά προβλήματα εύρεσης κλάσεων. </a:t>
            </a:r>
            <a:endParaRPr lang="el-GR" sz="1600" dirty="0" smtClean="0"/>
          </a:p>
          <a:p>
            <a:pPr>
              <a:lnSpc>
                <a:spcPct val="150000"/>
              </a:lnSpc>
            </a:pPr>
            <a:r>
              <a:rPr lang="el-GR" sz="1600" dirty="0" smtClean="0"/>
              <a:t>Είναι </a:t>
            </a:r>
            <a:r>
              <a:rPr lang="el-GR" sz="1600" dirty="0" smtClean="0"/>
              <a:t>γνωστό ότι ο κύριος σκοπός ενός νευρωνικού δικτύου </a:t>
            </a:r>
            <a:r>
              <a:rPr lang="en-US" sz="1600" i="1" dirty="0" err="1" smtClean="0"/>
              <a:t>Kohonen</a:t>
            </a:r>
            <a:r>
              <a:rPr lang="en-US" sz="1600" i="1" dirty="0" smtClean="0"/>
              <a:t> </a:t>
            </a:r>
            <a:r>
              <a:rPr lang="el-GR" sz="1600" dirty="0" smtClean="0"/>
              <a:t>για την δημιουργία ενός αυτό-οργανωμένου πίνακα απεικόνισης χαρακτηριστικών (</a:t>
            </a:r>
            <a:r>
              <a:rPr lang="en-US" sz="1600" dirty="0" smtClean="0"/>
              <a:t>SOFM</a:t>
            </a:r>
            <a:r>
              <a:rPr lang="el-GR" sz="1600" dirty="0" smtClean="0"/>
              <a:t>: </a:t>
            </a:r>
            <a:r>
              <a:rPr lang="en-US" sz="1600" dirty="0" smtClean="0"/>
              <a:t>Self Organized Feature Map</a:t>
            </a:r>
            <a:r>
              <a:rPr lang="el-GR" sz="1600" dirty="0" smtClean="0"/>
              <a:t>) είναι η αντιπροσώπευση ενός πολυπληθούς συνόλου διανυσμάτων εισόδου με ένα </a:t>
            </a:r>
            <a:r>
              <a:rPr lang="el-GR" sz="1600" dirty="0" err="1" smtClean="0"/>
              <a:t>ολιγομελέστερο</a:t>
            </a:r>
            <a:r>
              <a:rPr lang="el-GR" sz="1600" dirty="0" smtClean="0"/>
              <a:t> σύνολο “πρωτοτύπων ανυσμάτων” ώστε να επιτευχθεί μια καλή προσέγγιση του αρχικού χώρου εισόδου που να ικανοποιεί τα κύρια στατιστικά χαρακτηριστικά του.</a:t>
            </a:r>
          </a:p>
          <a:p>
            <a:endParaRPr lang="el-GR" sz="16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r>
              <a:rPr lang="el-GR" dirty="0" err="1" smtClean="0"/>
              <a:t>Πολυκατωφλίωση</a:t>
            </a:r>
            <a:r>
              <a:rPr lang="el-GR" dirty="0" smtClean="0"/>
              <a:t> με χρήση νευρωνικού δικτύου</a:t>
            </a:r>
            <a:endParaRPr lang="el-GR" dirty="0"/>
          </a:p>
        </p:txBody>
      </p:sp>
      <p:sp>
        <p:nvSpPr>
          <p:cNvPr id="3" name="Θέση κειμένου 2"/>
          <p:cNvSpPr>
            <a:spLocks noGrp="1"/>
          </p:cNvSpPr>
          <p:nvPr>
            <p:ph type="body" idx="1"/>
          </p:nvPr>
        </p:nvSpPr>
        <p:spPr>
          <a:xfrm>
            <a:off x="474260" y="1600200"/>
            <a:ext cx="2426576" cy="823912"/>
          </a:xfrm>
        </p:spPr>
        <p:txBody>
          <a:bodyPr rtlCol="0"/>
          <a:lstStyle/>
          <a:p>
            <a:r>
              <a:rPr lang="el-GR" dirty="0" smtClean="0"/>
              <a:t>Πλήθος αποχρώσεων 2</a:t>
            </a:r>
            <a:endParaRPr lang="el-GR" dirty="0"/>
          </a:p>
        </p:txBody>
      </p:sp>
      <p:sp>
        <p:nvSpPr>
          <p:cNvPr id="5" name="Θέση κειμένου 4"/>
          <p:cNvSpPr>
            <a:spLocks noGrp="1"/>
          </p:cNvSpPr>
          <p:nvPr>
            <p:ph type="body" sz="quarter" idx="3"/>
          </p:nvPr>
        </p:nvSpPr>
        <p:spPr>
          <a:xfrm>
            <a:off x="3233714" y="1600200"/>
            <a:ext cx="3781931" cy="823912"/>
          </a:xfrm>
        </p:spPr>
        <p:txBody>
          <a:bodyPr rtlCol="0"/>
          <a:lstStyle/>
          <a:p>
            <a:r>
              <a:rPr lang="el-GR" dirty="0" smtClean="0"/>
              <a:t>Πλήθος </a:t>
            </a:r>
            <a:endParaRPr lang="el-GR" dirty="0" smtClean="0"/>
          </a:p>
          <a:p>
            <a:r>
              <a:rPr lang="el-GR" dirty="0" smtClean="0"/>
              <a:t>αποχρώσεων 3</a:t>
            </a:r>
            <a:endParaRPr lang="el-GR" dirty="0"/>
          </a:p>
        </p:txBody>
      </p:sp>
      <p:sp>
        <p:nvSpPr>
          <p:cNvPr id="11" name="Θέση κειμένου 4"/>
          <p:cNvSpPr txBox="1">
            <a:spLocks/>
          </p:cNvSpPr>
          <p:nvPr/>
        </p:nvSpPr>
        <p:spPr>
          <a:xfrm>
            <a:off x="5987385" y="1594944"/>
            <a:ext cx="3503406" cy="823912"/>
          </a:xfrm>
          <a:prstGeom prst="rect">
            <a:avLst/>
          </a:prstGeom>
        </p:spPr>
        <p:txBody>
          <a:bodyPr vert="horz" lIns="0" tIns="45720" rIns="0" bIns="45720" rtlCol="0" anchor="b">
            <a:normAutofit/>
          </a:bodyPr>
          <a:lstStyle/>
          <a:p>
            <a:r>
              <a:rPr lang="el-GR" sz="2400" b="1" dirty="0" smtClean="0"/>
              <a:t>Πλήθος </a:t>
            </a:r>
            <a:endParaRPr lang="el-GR" sz="2400" b="1" dirty="0" smtClean="0"/>
          </a:p>
          <a:p>
            <a:r>
              <a:rPr lang="el-GR" sz="2400" b="1" dirty="0" smtClean="0"/>
              <a:t>αποχρώσεων 4</a:t>
            </a:r>
            <a:endParaRPr lang="el-GR" sz="2400" b="1" dirty="0"/>
          </a:p>
        </p:txBody>
      </p:sp>
      <p:pic>
        <p:nvPicPr>
          <p:cNvPr id="12" name="11 - Εικόνα" descr="ARESULT"/>
          <p:cNvPicPr/>
          <p:nvPr/>
        </p:nvPicPr>
        <p:blipFill>
          <a:blip r:embed="rId3"/>
          <a:srcRect/>
          <a:stretch>
            <a:fillRect/>
          </a:stretch>
        </p:blipFill>
        <p:spPr bwMode="auto">
          <a:xfrm>
            <a:off x="8781443" y="2422950"/>
            <a:ext cx="2551349" cy="3079216"/>
          </a:xfrm>
          <a:prstGeom prst="rect">
            <a:avLst/>
          </a:prstGeom>
          <a:noFill/>
          <a:ln w="9525">
            <a:solidFill>
              <a:srgbClr val="000000"/>
            </a:solidFill>
            <a:miter lim="800000"/>
            <a:headEnd/>
            <a:tailEnd/>
          </a:ln>
        </p:spPr>
      </p:pic>
      <p:pic>
        <p:nvPicPr>
          <p:cNvPr id="13" name="4 - Θέση περιεχομένου" descr="ARESULT"/>
          <p:cNvPicPr>
            <a:picLocks/>
          </p:cNvPicPr>
          <p:nvPr/>
        </p:nvPicPr>
        <p:blipFill>
          <a:blip r:embed="rId4">
            <a:grayscl/>
            <a:biLevel thresh="50000"/>
          </a:blip>
          <a:srcRect/>
          <a:stretch>
            <a:fillRect/>
          </a:stretch>
        </p:blipFill>
        <p:spPr bwMode="auto">
          <a:xfrm>
            <a:off x="474890" y="2422950"/>
            <a:ext cx="2463045" cy="3079216"/>
          </a:xfrm>
          <a:prstGeom prst="rect">
            <a:avLst/>
          </a:prstGeom>
          <a:noFill/>
          <a:ln w="9525">
            <a:solidFill>
              <a:srgbClr val="000000"/>
            </a:solidFill>
            <a:miter lim="800000"/>
            <a:headEnd/>
            <a:tailEnd/>
          </a:ln>
        </p:spPr>
      </p:pic>
      <p:pic>
        <p:nvPicPr>
          <p:cNvPr id="14" name="13 - Εικόνα" descr="ARESULT"/>
          <p:cNvPicPr/>
          <p:nvPr/>
        </p:nvPicPr>
        <p:blipFill>
          <a:blip r:embed="rId5"/>
          <a:srcRect/>
          <a:stretch>
            <a:fillRect/>
          </a:stretch>
        </p:blipFill>
        <p:spPr bwMode="auto">
          <a:xfrm>
            <a:off x="3209745" y="2422950"/>
            <a:ext cx="2463372" cy="3079216"/>
          </a:xfrm>
          <a:prstGeom prst="rect">
            <a:avLst/>
          </a:prstGeom>
          <a:noFill/>
          <a:ln w="9525">
            <a:solidFill>
              <a:srgbClr val="000000"/>
            </a:solidFill>
            <a:miter lim="800000"/>
            <a:headEnd/>
            <a:tailEnd/>
          </a:ln>
        </p:spPr>
      </p:pic>
      <p:pic>
        <p:nvPicPr>
          <p:cNvPr id="15" name="14 - Εικόνα" descr="ARESULT"/>
          <p:cNvPicPr/>
          <p:nvPr/>
        </p:nvPicPr>
        <p:blipFill>
          <a:blip r:embed="rId6"/>
          <a:srcRect/>
          <a:stretch>
            <a:fillRect/>
          </a:stretch>
        </p:blipFill>
        <p:spPr bwMode="auto">
          <a:xfrm>
            <a:off x="5960365" y="2422950"/>
            <a:ext cx="2553879" cy="3079216"/>
          </a:xfrm>
          <a:prstGeom prst="rect">
            <a:avLst/>
          </a:prstGeom>
          <a:noFill/>
          <a:ln w="9525">
            <a:solidFill>
              <a:srgbClr val="000000"/>
            </a:solidFill>
            <a:miter lim="800000"/>
            <a:headEnd/>
            <a:tailEnd/>
          </a:ln>
        </p:spPr>
      </p:pic>
      <p:sp>
        <p:nvSpPr>
          <p:cNvPr id="17" name="Θέση κειμένου 4"/>
          <p:cNvSpPr txBox="1">
            <a:spLocks/>
          </p:cNvSpPr>
          <p:nvPr/>
        </p:nvSpPr>
        <p:spPr>
          <a:xfrm>
            <a:off x="8741179" y="1573923"/>
            <a:ext cx="3503406" cy="823912"/>
          </a:xfrm>
          <a:prstGeom prst="rect">
            <a:avLst/>
          </a:prstGeom>
        </p:spPr>
        <p:txBody>
          <a:bodyPr vert="horz" lIns="0" tIns="45720" rIns="0" bIns="45720" rtlCol="0" anchor="b">
            <a:normAutofit/>
          </a:bodyPr>
          <a:lstStyle/>
          <a:p>
            <a:r>
              <a:rPr lang="el-GR" sz="2400" b="1" dirty="0" smtClean="0"/>
              <a:t>Πλήθος </a:t>
            </a:r>
            <a:endParaRPr lang="el-GR" sz="2400" b="1" dirty="0" smtClean="0"/>
          </a:p>
          <a:p>
            <a:r>
              <a:rPr lang="el-GR" sz="2400" b="1" dirty="0" smtClean="0"/>
              <a:t>αποχρώσεων 5</a:t>
            </a:r>
            <a:endParaRPr lang="el-GR" sz="2400" b="1" dirty="0"/>
          </a:p>
        </p:txBody>
      </p:sp>
    </p:spTree>
    <p:extLst>
      <p:ext uri="{BB962C8B-B14F-4D97-AF65-F5344CB8AC3E}">
        <p14:creationId xmlns:p14="http://schemas.microsoft.com/office/powerpoint/2010/main" xmlns="" val="2224495804"/>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smtClean="0"/>
              <a:t>3</a:t>
            </a:r>
            <a:r>
              <a:rPr lang="el-GR" baseline="30000" dirty="0" smtClean="0"/>
              <a:t>ο</a:t>
            </a:r>
            <a:r>
              <a:rPr lang="el-GR" dirty="0" smtClean="0"/>
              <a:t> Κεφάλαιο</a:t>
            </a:r>
            <a:endParaRPr lang="el-GR" dirty="0"/>
          </a:p>
        </p:txBody>
      </p:sp>
      <p:sp>
        <p:nvSpPr>
          <p:cNvPr id="3" name="Υπότιτλος 2"/>
          <p:cNvSpPr>
            <a:spLocks noGrp="1"/>
          </p:cNvSpPr>
          <p:nvPr>
            <p:ph type="subTitle" idx="1"/>
          </p:nvPr>
        </p:nvSpPr>
        <p:spPr/>
        <p:txBody>
          <a:bodyPr rtlCol="0"/>
          <a:lstStyle/>
          <a:p>
            <a:pPr rtl="0"/>
            <a:r>
              <a:rPr lang="el-GR" dirty="0" smtClean="0"/>
              <a:t>Τεχνικά </a:t>
            </a:r>
            <a:r>
              <a:rPr lang="el-GR" dirty="0" smtClean="0"/>
              <a:t>Θ</a:t>
            </a:r>
            <a:r>
              <a:rPr lang="el-GR" dirty="0" smtClean="0"/>
              <a:t>έματα Υλοποίησης</a:t>
            </a:r>
            <a:endParaRPr lang="el-GR" dirty="0"/>
          </a:p>
        </p:txBody>
      </p:sp>
    </p:spTree>
    <p:extLst>
      <p:ext uri="{BB962C8B-B14F-4D97-AF65-F5344CB8AC3E}">
        <p14:creationId xmlns:p14="http://schemas.microsoft.com/office/powerpoint/2010/main" xmlns="" val="1315647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Τεχνικά θέματα υλοποίησης</a:t>
            </a:r>
            <a:endParaRPr lang="el-GR" dirty="0" smtClean="0"/>
          </a:p>
        </p:txBody>
      </p:sp>
      <p:sp>
        <p:nvSpPr>
          <p:cNvPr id="14" name="Θέση περιεχομένου 13"/>
          <p:cNvSpPr>
            <a:spLocks noGrp="1"/>
          </p:cNvSpPr>
          <p:nvPr>
            <p:ph idx="1"/>
          </p:nvPr>
        </p:nvSpPr>
        <p:spPr>
          <a:xfrm>
            <a:off x="1104899" y="1600199"/>
            <a:ext cx="9998529" cy="5032829"/>
          </a:xfrm>
        </p:spPr>
        <p:txBody>
          <a:bodyPr rtlCol="0">
            <a:noAutofit/>
          </a:bodyPr>
          <a:lstStyle/>
          <a:p>
            <a:r>
              <a:rPr lang="el-GR" sz="1800" dirty="0" smtClean="0"/>
              <a:t>Λειτουργεί ορθά και ανταποκρίνεται βέλτιστα σ’ ένα μέσο ηλεκτρονικό υπολογιστή. </a:t>
            </a:r>
          </a:p>
          <a:p>
            <a:r>
              <a:rPr lang="el-GR" sz="1800" dirty="0" smtClean="0"/>
              <a:t>Υποστηρίζει ποικίλους τύπους αρχείων εικόνας και μέγεθος αρχείου μέχρι 2 </a:t>
            </a:r>
            <a:r>
              <a:rPr lang="en-US" sz="1800" dirty="0" smtClean="0"/>
              <a:t>MB</a:t>
            </a:r>
            <a:r>
              <a:rPr lang="el-GR" sz="1800" dirty="0" smtClean="0"/>
              <a:t>. </a:t>
            </a:r>
          </a:p>
          <a:p>
            <a:r>
              <a:rPr lang="el-GR" sz="1800" dirty="0" smtClean="0"/>
              <a:t>Δοκιμάστηκε στους δυο πιο δημοφιλείς </a:t>
            </a:r>
            <a:r>
              <a:rPr lang="el-GR" sz="1800" dirty="0" err="1" smtClean="0"/>
              <a:t>φυλλομετρητές</a:t>
            </a:r>
            <a:r>
              <a:rPr lang="el-GR" sz="1800" dirty="0" smtClean="0"/>
              <a:t> του έτους 2018, </a:t>
            </a:r>
            <a:r>
              <a:rPr lang="en-US" sz="1800" dirty="0" smtClean="0"/>
              <a:t>Google Chrome</a:t>
            </a:r>
            <a:r>
              <a:rPr lang="el-GR" sz="1800" dirty="0" smtClean="0"/>
              <a:t> και </a:t>
            </a:r>
            <a:r>
              <a:rPr lang="en-US" sz="1800" dirty="0" smtClean="0"/>
              <a:t>Mozilla Firefox</a:t>
            </a:r>
            <a:r>
              <a:rPr lang="el-GR" sz="1800" dirty="0" smtClean="0"/>
              <a:t>. </a:t>
            </a:r>
          </a:p>
          <a:p>
            <a:r>
              <a:rPr lang="el-GR" sz="1800" dirty="0" smtClean="0"/>
              <a:t>Υποστηρίζει την λειτουργία από κινητές συσκευές και </a:t>
            </a:r>
            <a:r>
              <a:rPr lang="en-US" sz="1800" dirty="0" smtClean="0"/>
              <a:t>tablets</a:t>
            </a:r>
            <a:r>
              <a:rPr lang="el-GR" sz="1800" dirty="0" smtClean="0"/>
              <a:t>. </a:t>
            </a:r>
          </a:p>
          <a:p>
            <a:r>
              <a:rPr lang="el-GR" sz="1800" dirty="0" smtClean="0"/>
              <a:t>Για να την σχεδίαση της ιστοσελίδας χρησιμοποιήθηκε η αρχιτεκτονική </a:t>
            </a:r>
            <a:r>
              <a:rPr lang="en-US" sz="1800" dirty="0" smtClean="0"/>
              <a:t>MVC</a:t>
            </a:r>
            <a:r>
              <a:rPr lang="el-GR" sz="1800" dirty="0" smtClean="0"/>
              <a:t>.</a:t>
            </a:r>
          </a:p>
          <a:p>
            <a:endParaRPr lang="el-GR" sz="16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Βασική δομή της εφαρμογής</a:t>
            </a:r>
            <a:endParaRPr lang="el-GR" dirty="0" smtClean="0"/>
          </a:p>
        </p:txBody>
      </p:sp>
      <p:sp>
        <p:nvSpPr>
          <p:cNvPr id="14" name="Θέση περιεχομένου 13"/>
          <p:cNvSpPr>
            <a:spLocks noGrp="1"/>
          </p:cNvSpPr>
          <p:nvPr>
            <p:ph idx="1"/>
          </p:nvPr>
        </p:nvSpPr>
        <p:spPr>
          <a:xfrm>
            <a:off x="1104899" y="1600199"/>
            <a:ext cx="9998529" cy="5032829"/>
          </a:xfrm>
        </p:spPr>
        <p:txBody>
          <a:bodyPr rtlCol="0">
            <a:noAutofit/>
          </a:bodyPr>
          <a:lstStyle/>
          <a:p>
            <a:r>
              <a:rPr lang="el-GR" sz="1800" dirty="0" smtClean="0"/>
              <a:t>Το αντικείμενο </a:t>
            </a:r>
            <a:r>
              <a:rPr lang="en-US" sz="1800" b="1" dirty="0" smtClean="0"/>
              <a:t>gray</a:t>
            </a:r>
            <a:r>
              <a:rPr lang="en-US" sz="1800" dirty="0" smtClean="0"/>
              <a:t> </a:t>
            </a:r>
            <a:r>
              <a:rPr lang="el-GR" sz="1800" dirty="0" smtClean="0"/>
              <a:t>δημιουργείται με την φόρτωση της ιστοσελίδας. </a:t>
            </a:r>
          </a:p>
          <a:p>
            <a:r>
              <a:rPr lang="el-GR" sz="1800" dirty="0" smtClean="0"/>
              <a:t>Για κάθε εικόνα που φορτώνει ο χρήστης καλείται η </a:t>
            </a:r>
            <a:r>
              <a:rPr lang="el-GR" sz="1800" dirty="0" smtClean="0"/>
              <a:t>συνάρτηση </a:t>
            </a:r>
            <a:r>
              <a:rPr lang="en-US" sz="1800" dirty="0" err="1" smtClean="0"/>
              <a:t>uploadImage</a:t>
            </a:r>
            <a:r>
              <a:rPr lang="el-GR" sz="1800" dirty="0" smtClean="0"/>
              <a:t>. </a:t>
            </a:r>
          </a:p>
          <a:p>
            <a:r>
              <a:rPr lang="el-GR" sz="1800" dirty="0" smtClean="0"/>
              <a:t>Η εικόνα μετατρέπεται στην χρωματική παλέτα κλίμακας του γκρι. </a:t>
            </a:r>
          </a:p>
          <a:p>
            <a:r>
              <a:rPr lang="el-GR" sz="1800" dirty="0" smtClean="0"/>
              <a:t>Δημιουργείται ο αριθμητικός πίνακας ακεραίων </a:t>
            </a:r>
            <a:r>
              <a:rPr lang="el-GR" sz="1800" dirty="0" err="1" smtClean="0"/>
              <a:t>histogram</a:t>
            </a:r>
            <a:r>
              <a:rPr lang="el-GR" sz="1800" dirty="0" smtClean="0"/>
              <a:t> και το αντικείμενο εικόνας </a:t>
            </a:r>
            <a:r>
              <a:rPr lang="el-GR" sz="1800" dirty="0" err="1" smtClean="0"/>
              <a:t>imgGray</a:t>
            </a:r>
            <a:r>
              <a:rPr lang="el-GR" sz="1800" dirty="0" smtClean="0"/>
              <a:t>. Ο </a:t>
            </a:r>
            <a:r>
              <a:rPr lang="en-US" sz="1800" dirty="0" smtClean="0"/>
              <a:t>histogram</a:t>
            </a:r>
            <a:r>
              <a:rPr lang="el-GR" sz="1800" dirty="0" smtClean="0"/>
              <a:t> περιέχει τιμές για την δημιουργία ιστογράμματος, ενώ ο </a:t>
            </a:r>
            <a:r>
              <a:rPr lang="el-GR" sz="1800" dirty="0" err="1" smtClean="0"/>
              <a:t>imgGray</a:t>
            </a:r>
            <a:r>
              <a:rPr lang="el-GR" sz="1800" dirty="0" smtClean="0"/>
              <a:t> πληροφορίες εικόνας στην κλίμακα του γκρι. </a:t>
            </a:r>
          </a:p>
          <a:p>
            <a:r>
              <a:rPr lang="el-GR" sz="1800" dirty="0" smtClean="0"/>
              <a:t>Αποθήκευση τιμών και καταχώρηση στο αντικείμενο </a:t>
            </a:r>
            <a:r>
              <a:rPr lang="en-US" sz="1800" dirty="0" smtClean="0"/>
              <a:t>gray.</a:t>
            </a:r>
            <a:endParaRPr lang="el-GR" sz="18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n-US" dirty="0" smtClean="0"/>
              <a:t>RGB </a:t>
            </a:r>
            <a:r>
              <a:rPr lang="el-GR" dirty="0" smtClean="0"/>
              <a:t>σε </a:t>
            </a:r>
            <a:r>
              <a:rPr lang="en-US" dirty="0" smtClean="0"/>
              <a:t>Grayscale</a:t>
            </a:r>
          </a:p>
        </p:txBody>
      </p:sp>
      <p:sp>
        <p:nvSpPr>
          <p:cNvPr id="14" name="Θέση περιεχομένου 13"/>
          <p:cNvSpPr>
            <a:spLocks noGrp="1"/>
          </p:cNvSpPr>
          <p:nvPr>
            <p:ph idx="1"/>
          </p:nvPr>
        </p:nvSpPr>
        <p:spPr>
          <a:xfrm>
            <a:off x="1104899" y="1600199"/>
            <a:ext cx="5926522" cy="5032829"/>
          </a:xfrm>
        </p:spPr>
        <p:txBody>
          <a:bodyPr rtlCol="0">
            <a:noAutofit/>
          </a:bodyPr>
          <a:lstStyle/>
          <a:p>
            <a:r>
              <a:rPr lang="el-GR" sz="1800" dirty="0" smtClean="0"/>
              <a:t>Η μέθοδος </a:t>
            </a:r>
            <a:r>
              <a:rPr lang="el-GR" sz="1800" dirty="0" err="1" smtClean="0"/>
              <a:t>getImageData</a:t>
            </a:r>
            <a:r>
              <a:rPr lang="el-GR" sz="1800" dirty="0" smtClean="0"/>
              <a:t> διαβάζει το κάθε </a:t>
            </a:r>
            <a:r>
              <a:rPr lang="el-GR" sz="1800" dirty="0" err="1" smtClean="0"/>
              <a:t>εικονοστοιχείο</a:t>
            </a:r>
            <a:r>
              <a:rPr lang="el-GR" sz="1800" dirty="0" smtClean="0"/>
              <a:t> ως συνδυασμό 4 επιπέδων. </a:t>
            </a:r>
          </a:p>
          <a:p>
            <a:r>
              <a:rPr lang="el-GR" sz="1800" dirty="0" smtClean="0"/>
              <a:t>Το κάθε επίπεδο εκφράζει μια χρωματική τιμή στο χρωματικό </a:t>
            </a:r>
            <a:endParaRPr lang="en-US" sz="1800" dirty="0" smtClean="0"/>
          </a:p>
          <a:p>
            <a:pPr>
              <a:buNone/>
            </a:pPr>
            <a:r>
              <a:rPr lang="el-GR" sz="1800" dirty="0" smtClean="0"/>
              <a:t>	μοντέλο RGBA, όπου </a:t>
            </a:r>
            <a:r>
              <a:rPr lang="en-US" sz="1800" dirty="0" smtClean="0"/>
              <a:t>R=</a:t>
            </a:r>
            <a:r>
              <a:rPr lang="el-GR" sz="1800" dirty="0" smtClean="0"/>
              <a:t>Κόκκινο, </a:t>
            </a:r>
            <a:r>
              <a:rPr lang="en-US" sz="1800" dirty="0" smtClean="0"/>
              <a:t>G=</a:t>
            </a:r>
            <a:r>
              <a:rPr lang="el-GR" sz="1800" dirty="0" smtClean="0"/>
              <a:t>Πράσινο, </a:t>
            </a:r>
            <a:r>
              <a:rPr lang="en-US" sz="1800" dirty="0" smtClean="0"/>
              <a:t>B=</a:t>
            </a:r>
            <a:r>
              <a:rPr lang="el-GR" sz="1800" dirty="0" smtClean="0"/>
              <a:t>Μπλε και </a:t>
            </a:r>
            <a:r>
              <a:rPr lang="en-US" sz="1800" dirty="0" smtClean="0"/>
              <a:t>A=</a:t>
            </a:r>
            <a:r>
              <a:rPr lang="el-GR" sz="1800" dirty="0" smtClean="0"/>
              <a:t>Αδιαφάνεια. </a:t>
            </a:r>
          </a:p>
          <a:p>
            <a:r>
              <a:rPr lang="el-GR" sz="1800" dirty="0" smtClean="0"/>
              <a:t>Η εξίσωση με την οποία επιτυγχάνεται ο αποχρωματισμός της εικόνας είναι η  εξής:</a:t>
            </a:r>
            <a:r>
              <a:rPr lang="en-US" sz="1800" dirty="0" smtClean="0"/>
              <a:t> 	</a:t>
            </a:r>
            <a:endParaRPr lang="el-GR" sz="1800" dirty="0" smtClean="0"/>
          </a:p>
          <a:p>
            <a:pPr>
              <a:buNone/>
            </a:pPr>
            <a:endParaRPr lang="el-GR" sz="1800" b="1" dirty="0" smtClean="0"/>
          </a:p>
          <a:p>
            <a:pPr>
              <a:buNone/>
            </a:pPr>
            <a:r>
              <a:rPr lang="el-GR" sz="1800" b="1" dirty="0" smtClean="0"/>
              <a:t>	Κλίμακα Γκρι = Κοκ * 0.2126 + </a:t>
            </a:r>
            <a:r>
              <a:rPr lang="el-GR" sz="1800" b="1" dirty="0" err="1" smtClean="0"/>
              <a:t>Πρασ</a:t>
            </a:r>
            <a:r>
              <a:rPr lang="el-GR" sz="1800" b="1" dirty="0" smtClean="0"/>
              <a:t> * 0 .7152 + Μπλε * 0.0722</a:t>
            </a:r>
            <a:r>
              <a:rPr lang="el-GR" sz="1800" dirty="0" smtClean="0"/>
              <a:t/>
            </a:r>
            <a:br>
              <a:rPr lang="el-GR" sz="1800" dirty="0" smtClean="0"/>
            </a:br>
            <a:endParaRPr lang="el-GR" sz="1800" dirty="0" smtClean="0"/>
          </a:p>
          <a:p>
            <a:endParaRPr lang="el-GR" sz="1800" dirty="0"/>
          </a:p>
        </p:txBody>
      </p:sp>
      <p:pic>
        <p:nvPicPr>
          <p:cNvPr id="7170" name="Picture 2" descr="C:\Users\public.home\Desktop\sidiropoulos andreas\Untitled-1 copy2.jpg"/>
          <p:cNvPicPr>
            <a:picLocks noChangeAspect="1" noChangeArrowheads="1"/>
          </p:cNvPicPr>
          <p:nvPr/>
        </p:nvPicPr>
        <p:blipFill>
          <a:blip r:embed="rId3"/>
          <a:srcRect r="25876" b="23229"/>
          <a:stretch>
            <a:fillRect/>
          </a:stretch>
        </p:blipFill>
        <p:spPr bwMode="auto">
          <a:xfrm>
            <a:off x="7306156" y="1387366"/>
            <a:ext cx="3981951" cy="4698124"/>
          </a:xfrm>
          <a:prstGeom prst="rect">
            <a:avLst/>
          </a:prstGeom>
          <a:noFill/>
        </p:spPr>
      </p:pic>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Στιγμιότυπο από την εφαρμογή</a:t>
            </a:r>
            <a:endParaRPr lang="en-US" dirty="0" smtClean="0"/>
          </a:p>
        </p:txBody>
      </p:sp>
      <p:pic>
        <p:nvPicPr>
          <p:cNvPr id="5" name="Picture 2"/>
          <p:cNvPicPr>
            <a:picLocks noChangeAspect="1" noChangeArrowheads="1"/>
          </p:cNvPicPr>
          <p:nvPr/>
        </p:nvPicPr>
        <p:blipFill>
          <a:blip r:embed="rId3"/>
          <a:srcRect l="305" t="8839" r="2079" b="5927"/>
          <a:stretch>
            <a:fillRect/>
          </a:stretch>
        </p:blipFill>
        <p:spPr bwMode="auto">
          <a:xfrm>
            <a:off x="1104538" y="1588364"/>
            <a:ext cx="9884027" cy="4852158"/>
          </a:xfrm>
          <a:prstGeom prst="rect">
            <a:avLst/>
          </a:prstGeom>
          <a:noFill/>
          <a:ln w="9525">
            <a:noFill/>
            <a:miter lim="800000"/>
            <a:headEnd/>
            <a:tailEnd/>
          </a:ln>
          <a:effectLst/>
        </p:spPr>
      </p:pic>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5926522" cy="5032829"/>
          </a:xfrm>
        </p:spPr>
        <p:txBody>
          <a:bodyPr rtlCol="0">
            <a:noAutofit/>
          </a:bodyPr>
          <a:lstStyle/>
          <a:p>
            <a:r>
              <a:rPr lang="el-GR" sz="1800" dirty="0" smtClean="0"/>
              <a:t>Αρχικά θα πρέπει να σχεδιάσουμε τις απαραίτητες επιλογές (κουμπιά, κείμενα, κτλ</a:t>
            </a:r>
            <a:r>
              <a:rPr lang="en-US" sz="1800" dirty="0" smtClean="0"/>
              <a:t>)</a:t>
            </a:r>
          </a:p>
          <a:p>
            <a:r>
              <a:rPr lang="el-GR" sz="1800" dirty="0" smtClean="0"/>
              <a:t>Ο «</a:t>
            </a:r>
            <a:r>
              <a:rPr lang="en-US" sz="1800" dirty="0" smtClean="0"/>
              <a:t>algorithm</a:t>
            </a:r>
            <a:r>
              <a:rPr lang="el-GR" sz="1800" dirty="0" smtClean="0"/>
              <a:t>( )» είναι ο επιθυμητός αλγόριθμος ΨΕΕ που θέλουμε να εισάγουμε και «</a:t>
            </a:r>
            <a:r>
              <a:rPr lang="en-US" sz="1800" dirty="0" smtClean="0"/>
              <a:t>algorithm</a:t>
            </a:r>
            <a:r>
              <a:rPr lang="el-GR" sz="1800" dirty="0" smtClean="0"/>
              <a:t>» όπου χρειάζεται να δοθεί ως όρισμα σε συνάρτηση ή να γίνει αναφορά σε αυτόν.	</a:t>
            </a:r>
            <a:endParaRPr lang="en-US" sz="1800" dirty="0" smtClean="0"/>
          </a:p>
          <a:p>
            <a:r>
              <a:rPr lang="el-GR" sz="1800" dirty="0" smtClean="0"/>
              <a:t>Εισαγωγή </a:t>
            </a:r>
            <a:r>
              <a:rPr lang="en-US" sz="1800" dirty="0" smtClean="0"/>
              <a:t>algorithm</a:t>
            </a:r>
            <a:r>
              <a:rPr lang="el-GR" sz="1800" dirty="0" smtClean="0"/>
              <a:t>  στην κατηγορία </a:t>
            </a:r>
            <a:r>
              <a:rPr lang="en-US" sz="1800" dirty="0" smtClean="0"/>
              <a:t>Process</a:t>
            </a:r>
            <a:r>
              <a:rPr lang="el-GR" sz="1800" dirty="0" smtClean="0"/>
              <a:t>. </a:t>
            </a:r>
          </a:p>
          <a:p>
            <a:r>
              <a:rPr lang="el-GR" sz="1800" dirty="0" smtClean="0"/>
              <a:t>Κάθε νέα κατηγορία στο μενού είναι εφικτό να εισαχθεί, τοποθετώντας την κάτω από το εξής κομμάτι κώδικα </a:t>
            </a:r>
            <a:r>
              <a:rPr lang="en-US" sz="1800" dirty="0" smtClean="0"/>
              <a:t>index</a:t>
            </a:r>
            <a:r>
              <a:rPr lang="el-GR" sz="1800" dirty="0" smtClean="0"/>
              <a:t>.</a:t>
            </a:r>
            <a:r>
              <a:rPr lang="en-US" sz="1800" dirty="0" smtClean="0"/>
              <a:t>HTML</a:t>
            </a:r>
            <a:r>
              <a:rPr lang="el-GR" sz="1800" dirty="0" smtClean="0"/>
              <a:t>:</a:t>
            </a:r>
          </a:p>
          <a:p>
            <a:r>
              <a:rPr lang="el-GR" i="1" dirty="0" smtClean="0">
                <a:solidFill>
                  <a:srgbClr val="808080"/>
                </a:solidFill>
              </a:rPr>
              <a:t> </a:t>
            </a:r>
            <a:r>
              <a:rPr lang="el-GR" sz="1800" i="1" dirty="0" smtClean="0">
                <a:solidFill>
                  <a:srgbClr val="808080"/>
                </a:solidFill>
              </a:rPr>
              <a:t>&lt;!—Δημιουργία της κάθε κατηγορίας και υποκατηγορίας στο μενού--&gt;</a:t>
            </a:r>
            <a:br>
              <a:rPr lang="el-GR" sz="1800" i="1" dirty="0" smtClean="0">
                <a:solidFill>
                  <a:srgbClr val="808080"/>
                </a:solidFill>
              </a:rPr>
            </a:br>
            <a:r>
              <a:rPr lang="el-GR" sz="1800" dirty="0" smtClean="0">
                <a:solidFill>
                  <a:srgbClr val="000000"/>
                </a:solidFill>
              </a:rPr>
              <a:t>&lt;</a:t>
            </a:r>
            <a:r>
              <a:rPr lang="en-US" sz="1800" b="1" dirty="0" smtClean="0">
                <a:solidFill>
                  <a:srgbClr val="000080"/>
                </a:solidFill>
              </a:rPr>
              <a:t>div </a:t>
            </a:r>
            <a:r>
              <a:rPr lang="en-US" sz="1800" b="1" dirty="0" smtClean="0">
                <a:solidFill>
                  <a:srgbClr val="0000FF"/>
                </a:solidFill>
              </a:rPr>
              <a:t>class</a:t>
            </a:r>
            <a:r>
              <a:rPr lang="el-GR" sz="1800" b="1" dirty="0" smtClean="0">
                <a:solidFill>
                  <a:srgbClr val="0000FF"/>
                </a:solidFill>
              </a:rPr>
              <a:t>=</a:t>
            </a:r>
            <a:r>
              <a:rPr lang="el-GR" sz="1800" b="1" dirty="0" smtClean="0">
                <a:solidFill>
                  <a:srgbClr val="008000"/>
                </a:solidFill>
              </a:rPr>
              <a:t>"</a:t>
            </a:r>
            <a:r>
              <a:rPr lang="en-US" sz="1800" b="1" dirty="0" smtClean="0">
                <a:solidFill>
                  <a:srgbClr val="008000"/>
                </a:solidFill>
              </a:rPr>
              <a:t>collapse </a:t>
            </a:r>
            <a:r>
              <a:rPr lang="en-US" sz="1800" b="1" dirty="0" err="1" smtClean="0">
                <a:solidFill>
                  <a:srgbClr val="008000"/>
                </a:solidFill>
              </a:rPr>
              <a:t>navbar</a:t>
            </a:r>
            <a:r>
              <a:rPr lang="el-GR" sz="1800" b="1" dirty="0" smtClean="0">
                <a:solidFill>
                  <a:srgbClr val="008000"/>
                </a:solidFill>
              </a:rPr>
              <a:t>-</a:t>
            </a:r>
            <a:r>
              <a:rPr lang="en-US" sz="1800" b="1" dirty="0" smtClean="0">
                <a:solidFill>
                  <a:srgbClr val="008000"/>
                </a:solidFill>
              </a:rPr>
              <a:t>collapse</a:t>
            </a:r>
            <a:r>
              <a:rPr lang="el-GR" sz="1800" b="1" dirty="0" smtClean="0">
                <a:solidFill>
                  <a:srgbClr val="008000"/>
                </a:solidFill>
              </a:rPr>
              <a:t>" </a:t>
            </a:r>
            <a:r>
              <a:rPr lang="en-US" sz="1800" b="1" dirty="0" smtClean="0">
                <a:solidFill>
                  <a:srgbClr val="0000FF"/>
                </a:solidFill>
              </a:rPr>
              <a:t>id</a:t>
            </a:r>
            <a:r>
              <a:rPr lang="el-GR" sz="1800" b="1" dirty="0" smtClean="0">
                <a:solidFill>
                  <a:srgbClr val="0000FF"/>
                </a:solidFill>
              </a:rPr>
              <a:t>=</a:t>
            </a:r>
            <a:r>
              <a:rPr lang="el-GR" sz="1800" b="1" dirty="0" smtClean="0">
                <a:solidFill>
                  <a:srgbClr val="008000"/>
                </a:solidFill>
              </a:rPr>
              <a:t>"</a:t>
            </a:r>
            <a:r>
              <a:rPr lang="en-US" sz="1800" b="1" dirty="0" err="1" smtClean="0">
                <a:solidFill>
                  <a:srgbClr val="008000"/>
                </a:solidFill>
              </a:rPr>
              <a:t>bs</a:t>
            </a:r>
            <a:r>
              <a:rPr lang="el-GR" sz="1800" b="1" dirty="0" smtClean="0">
                <a:solidFill>
                  <a:srgbClr val="008000"/>
                </a:solidFill>
              </a:rPr>
              <a:t>-</a:t>
            </a:r>
            <a:r>
              <a:rPr lang="en-US" sz="1800" b="1" dirty="0" smtClean="0">
                <a:solidFill>
                  <a:srgbClr val="008000"/>
                </a:solidFill>
              </a:rPr>
              <a:t>example</a:t>
            </a:r>
            <a:r>
              <a:rPr lang="el-GR" sz="1800" b="1" dirty="0" smtClean="0">
                <a:solidFill>
                  <a:srgbClr val="008000"/>
                </a:solidFill>
              </a:rPr>
              <a:t>-</a:t>
            </a:r>
            <a:r>
              <a:rPr lang="en-US" sz="1800" b="1" dirty="0" err="1" smtClean="0">
                <a:solidFill>
                  <a:srgbClr val="008000"/>
                </a:solidFill>
              </a:rPr>
              <a:t>navbar</a:t>
            </a:r>
            <a:r>
              <a:rPr lang="el-GR" sz="1800" b="1" dirty="0" smtClean="0">
                <a:solidFill>
                  <a:srgbClr val="008000"/>
                </a:solidFill>
              </a:rPr>
              <a:t>-</a:t>
            </a:r>
            <a:r>
              <a:rPr lang="en-US" sz="1800" b="1" dirty="0" smtClean="0">
                <a:solidFill>
                  <a:srgbClr val="008000"/>
                </a:solidFill>
              </a:rPr>
              <a:t>collapse</a:t>
            </a:r>
            <a:r>
              <a:rPr lang="el-GR" sz="1800" b="1" dirty="0" smtClean="0">
                <a:solidFill>
                  <a:srgbClr val="008000"/>
                </a:solidFill>
              </a:rPr>
              <a:t>-1"</a:t>
            </a:r>
            <a:r>
              <a:rPr lang="el-GR" sz="1800" dirty="0" smtClean="0">
                <a:solidFill>
                  <a:srgbClr val="000000"/>
                </a:solidFill>
              </a:rPr>
              <a:t>&gt;</a:t>
            </a:r>
            <a:br>
              <a:rPr lang="el-GR" sz="1800" dirty="0" smtClean="0">
                <a:solidFill>
                  <a:srgbClr val="000000"/>
                </a:solidFill>
              </a:rPr>
            </a:br>
            <a:r>
              <a:rPr lang="el-GR" sz="1800" dirty="0" smtClean="0">
                <a:solidFill>
                  <a:srgbClr val="000000"/>
                </a:solidFill>
              </a:rPr>
              <a:t>&lt;</a:t>
            </a:r>
            <a:r>
              <a:rPr lang="en-US" sz="1800" b="1" dirty="0" err="1" smtClean="0">
                <a:solidFill>
                  <a:srgbClr val="000080"/>
                </a:solidFill>
              </a:rPr>
              <a:t>ul</a:t>
            </a:r>
            <a:r>
              <a:rPr lang="en-US" sz="1800" b="1" dirty="0" smtClean="0">
                <a:solidFill>
                  <a:srgbClr val="000080"/>
                </a:solidFill>
              </a:rPr>
              <a:t> </a:t>
            </a:r>
            <a:r>
              <a:rPr lang="en-US" sz="1800" b="1" dirty="0" smtClean="0">
                <a:solidFill>
                  <a:srgbClr val="0000FF"/>
                </a:solidFill>
              </a:rPr>
              <a:t>class</a:t>
            </a:r>
            <a:r>
              <a:rPr lang="el-GR" sz="1800" b="1" dirty="0" smtClean="0">
                <a:solidFill>
                  <a:srgbClr val="0000FF"/>
                </a:solidFill>
              </a:rPr>
              <a:t>=</a:t>
            </a:r>
            <a:r>
              <a:rPr lang="el-GR" sz="1800" b="1" dirty="0" smtClean="0">
                <a:solidFill>
                  <a:srgbClr val="008000"/>
                </a:solidFill>
              </a:rPr>
              <a:t>"</a:t>
            </a:r>
            <a:r>
              <a:rPr lang="en-US" sz="1800" b="1" dirty="0" err="1" smtClean="0">
                <a:solidFill>
                  <a:srgbClr val="008000"/>
                </a:solidFill>
              </a:rPr>
              <a:t>nav</a:t>
            </a:r>
            <a:r>
              <a:rPr lang="en-US" sz="1800" b="1" dirty="0" smtClean="0">
                <a:solidFill>
                  <a:srgbClr val="008000"/>
                </a:solidFill>
              </a:rPr>
              <a:t> </a:t>
            </a:r>
            <a:r>
              <a:rPr lang="en-US" sz="1800" b="1" dirty="0" err="1" smtClean="0">
                <a:solidFill>
                  <a:srgbClr val="008000"/>
                </a:solidFill>
              </a:rPr>
              <a:t>navbar</a:t>
            </a:r>
            <a:r>
              <a:rPr lang="el-GR" sz="1800" b="1" dirty="0" smtClean="0">
                <a:solidFill>
                  <a:srgbClr val="008000"/>
                </a:solidFill>
              </a:rPr>
              <a:t>-</a:t>
            </a:r>
            <a:r>
              <a:rPr lang="en-US" sz="1800" b="1" dirty="0" err="1" smtClean="0">
                <a:solidFill>
                  <a:srgbClr val="008000"/>
                </a:solidFill>
              </a:rPr>
              <a:t>nav</a:t>
            </a:r>
            <a:r>
              <a:rPr lang="el-GR" sz="1800" b="1" dirty="0" smtClean="0">
                <a:solidFill>
                  <a:srgbClr val="008000"/>
                </a:solidFill>
              </a:rPr>
              <a:t>"</a:t>
            </a:r>
            <a:r>
              <a:rPr lang="el-GR" sz="1800" dirty="0" smtClean="0">
                <a:solidFill>
                  <a:srgbClr val="000000"/>
                </a:solidFill>
              </a:rPr>
              <a:t>&gt;</a:t>
            </a:r>
            <a:endParaRPr lang="el-GR" sz="1800" dirty="0" smtClean="0"/>
          </a:p>
        </p:txBody>
      </p:sp>
      <p:pic>
        <p:nvPicPr>
          <p:cNvPr id="6" name="Picture 2"/>
          <p:cNvPicPr>
            <a:picLocks noChangeAspect="1" noChangeArrowheads="1"/>
          </p:cNvPicPr>
          <p:nvPr/>
        </p:nvPicPr>
        <p:blipFill>
          <a:blip r:embed="rId3"/>
          <a:srcRect t="8789" r="66508" b="40805"/>
          <a:stretch>
            <a:fillRect/>
          </a:stretch>
        </p:blipFill>
        <p:spPr bwMode="auto">
          <a:xfrm>
            <a:off x="7154387" y="1632569"/>
            <a:ext cx="4291373" cy="3631163"/>
          </a:xfrm>
          <a:prstGeom prst="rect">
            <a:avLst/>
          </a:prstGeom>
          <a:noFill/>
          <a:ln w="9525">
            <a:noFill/>
            <a:miter lim="800000"/>
            <a:headEnd/>
            <a:tailEnd/>
          </a:ln>
          <a:effectLst/>
        </p:spPr>
      </p:pic>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l-GR" sz="1800" dirty="0" smtClean="0"/>
              <a:t>Εισαγωγή </a:t>
            </a:r>
            <a:r>
              <a:rPr lang="el-GR" sz="1800" dirty="0" smtClean="0"/>
              <a:t>νέας κατηγορίας.</a:t>
            </a:r>
            <a:r>
              <a:rPr lang="en-US" sz="1800" i="1" dirty="0" smtClean="0"/>
              <a:t> </a:t>
            </a:r>
            <a:endParaRPr lang="el-GR" sz="1800" i="1" dirty="0" smtClean="0"/>
          </a:p>
          <a:p>
            <a:pPr>
              <a:buNone/>
            </a:pPr>
            <a:r>
              <a:rPr lang="el-GR" sz="1800" i="1" dirty="0" smtClean="0">
                <a:solidFill>
                  <a:srgbClr val="808080"/>
                </a:solidFill>
              </a:rPr>
              <a:t>	</a:t>
            </a:r>
            <a:r>
              <a:rPr lang="en-US" sz="1800" i="1" dirty="0" smtClean="0">
                <a:solidFill>
                  <a:srgbClr val="808080"/>
                </a:solidFill>
              </a:rPr>
              <a:t>&lt;!--</a:t>
            </a:r>
            <a:r>
              <a:rPr lang="el-GR" sz="1800" i="1" dirty="0" smtClean="0">
                <a:solidFill>
                  <a:srgbClr val="808080"/>
                </a:solidFill>
              </a:rPr>
              <a:t>Κατηγορία</a:t>
            </a:r>
            <a:r>
              <a:rPr lang="en-US" sz="1800" i="1" dirty="0" smtClean="0">
                <a:solidFill>
                  <a:srgbClr val="808080"/>
                </a:solidFill>
              </a:rPr>
              <a:t> --&gt;</a:t>
            </a:r>
            <a:br>
              <a:rPr lang="en-US" sz="1800" i="1" dirty="0" smtClean="0">
                <a:solidFill>
                  <a:srgbClr val="808080"/>
                </a:solidFill>
              </a:rPr>
            </a:br>
            <a:r>
              <a:rPr lang="en-US" sz="1800" dirty="0" smtClean="0">
                <a:solidFill>
                  <a:srgbClr val="000000"/>
                </a:solidFill>
              </a:rPr>
              <a:t>&lt;</a:t>
            </a:r>
            <a:r>
              <a:rPr lang="en-US" sz="1800" b="1" dirty="0" err="1" smtClean="0">
                <a:solidFill>
                  <a:srgbClr val="000080"/>
                </a:solidFill>
              </a:rPr>
              <a:t>li</a:t>
            </a:r>
            <a:r>
              <a:rPr lang="en-US" sz="1800" b="1" dirty="0" smtClean="0">
                <a:solidFill>
                  <a:srgbClr val="000080"/>
                </a:solidFill>
              </a:rPr>
              <a:t> </a:t>
            </a:r>
            <a:r>
              <a:rPr lang="en-US" sz="1800" b="1" dirty="0" smtClean="0">
                <a:solidFill>
                  <a:srgbClr val="0000FF"/>
                </a:solidFill>
              </a:rPr>
              <a:t>class=</a:t>
            </a:r>
            <a:r>
              <a:rPr lang="en-US" sz="1800" b="1" dirty="0" smtClean="0">
                <a:solidFill>
                  <a:srgbClr val="008000"/>
                </a:solidFill>
              </a:rPr>
              <a:t>"dropdown"</a:t>
            </a:r>
            <a:r>
              <a:rPr lang="en-US" sz="1800" dirty="0" smtClean="0">
                <a:solidFill>
                  <a:srgbClr val="000000"/>
                </a:solidFill>
              </a:rPr>
              <a:t>&gt;</a:t>
            </a:r>
            <a:br>
              <a:rPr lang="en-US" sz="1800" dirty="0" smtClean="0">
                <a:solidFill>
                  <a:srgbClr val="000000"/>
                </a:solidFill>
              </a:rPr>
            </a:br>
            <a:r>
              <a:rPr lang="en-US" sz="1800" dirty="0" smtClean="0">
                <a:solidFill>
                  <a:srgbClr val="000000"/>
                </a:solidFill>
              </a:rPr>
              <a:t/>
            </a:r>
            <a:br>
              <a:rPr lang="en-US" sz="1800" dirty="0" smtClean="0">
                <a:solidFill>
                  <a:srgbClr val="000000"/>
                </a:solidFill>
              </a:rPr>
            </a:br>
            <a:r>
              <a:rPr lang="en-US" sz="1800" dirty="0" smtClean="0">
                <a:solidFill>
                  <a:srgbClr val="000000"/>
                </a:solidFill>
              </a:rPr>
              <a:t>&lt;</a:t>
            </a:r>
            <a:r>
              <a:rPr lang="en-US" sz="1800" b="1" dirty="0" smtClean="0">
                <a:solidFill>
                  <a:srgbClr val="000080"/>
                </a:solidFill>
              </a:rPr>
              <a:t>a </a:t>
            </a:r>
            <a:r>
              <a:rPr lang="en-US" sz="1800" b="1" dirty="0" err="1" smtClean="0">
                <a:solidFill>
                  <a:srgbClr val="0000FF"/>
                </a:solidFill>
              </a:rPr>
              <a:t>href</a:t>
            </a:r>
            <a:r>
              <a:rPr lang="en-US" sz="1800" b="1" dirty="0" smtClean="0">
                <a:solidFill>
                  <a:srgbClr val="0000FF"/>
                </a:solidFill>
              </a:rPr>
              <a:t>=</a:t>
            </a:r>
            <a:r>
              <a:rPr lang="en-US" sz="1800" b="1" dirty="0" smtClean="0">
                <a:solidFill>
                  <a:srgbClr val="008000"/>
                </a:solidFill>
              </a:rPr>
              <a:t>"#" </a:t>
            </a:r>
            <a:r>
              <a:rPr lang="en-US" sz="1800" b="1" dirty="0" smtClean="0">
                <a:solidFill>
                  <a:srgbClr val="0000FF"/>
                </a:solidFill>
              </a:rPr>
              <a:t>class=</a:t>
            </a:r>
            <a:r>
              <a:rPr lang="en-US" sz="1800" b="1" dirty="0" smtClean="0">
                <a:solidFill>
                  <a:srgbClr val="008000"/>
                </a:solidFill>
              </a:rPr>
              <a:t>"dropdown-toggle" </a:t>
            </a:r>
            <a:r>
              <a:rPr lang="en-US" sz="1800" b="1" dirty="0" smtClean="0">
                <a:solidFill>
                  <a:srgbClr val="0000FF"/>
                </a:solidFill>
              </a:rPr>
              <a:t>data-toggle=</a:t>
            </a:r>
            <a:r>
              <a:rPr lang="en-US" sz="1800" b="1" dirty="0" smtClean="0">
                <a:solidFill>
                  <a:srgbClr val="008000"/>
                </a:solidFill>
              </a:rPr>
              <a:t>"dropdown" </a:t>
            </a:r>
            <a:r>
              <a:rPr lang="en-US" sz="1800" b="1" dirty="0" smtClean="0">
                <a:solidFill>
                  <a:srgbClr val="0000FF"/>
                </a:solidFill>
              </a:rPr>
              <a:t>data-submenu=</a:t>
            </a:r>
            <a:r>
              <a:rPr lang="en-US" sz="1800" b="1" dirty="0" smtClean="0">
                <a:solidFill>
                  <a:srgbClr val="008000"/>
                </a:solidFill>
              </a:rPr>
              <a:t>"" </a:t>
            </a:r>
            <a:r>
              <a:rPr lang="el-GR" sz="1800" b="1" dirty="0" smtClean="0">
                <a:solidFill>
                  <a:srgbClr val="008000"/>
                </a:solidFill>
              </a:rPr>
              <a:t>	</a:t>
            </a:r>
            <a:r>
              <a:rPr lang="en-US" sz="1800" b="1" dirty="0" smtClean="0">
                <a:solidFill>
                  <a:srgbClr val="0000FF"/>
                </a:solidFill>
              </a:rPr>
              <a:t>role</a:t>
            </a:r>
            <a:r>
              <a:rPr lang="en-US" sz="1800" b="1" dirty="0" smtClean="0">
                <a:solidFill>
                  <a:srgbClr val="0000FF"/>
                </a:solidFill>
              </a:rPr>
              <a:t>=</a:t>
            </a:r>
            <a:r>
              <a:rPr lang="en-US" sz="1800" b="1" dirty="0" smtClean="0">
                <a:solidFill>
                  <a:srgbClr val="008000"/>
                </a:solidFill>
              </a:rPr>
              <a:t>"button"</a:t>
            </a:r>
            <a:br>
              <a:rPr lang="en-US" sz="1800" b="1" dirty="0" smtClean="0">
                <a:solidFill>
                  <a:srgbClr val="008000"/>
                </a:solidFill>
              </a:rPr>
            </a:br>
            <a:r>
              <a:rPr lang="el-GR" sz="1800" b="1" dirty="0" smtClean="0">
                <a:solidFill>
                  <a:srgbClr val="008000"/>
                </a:solidFill>
              </a:rPr>
              <a:t>	</a:t>
            </a:r>
            <a:r>
              <a:rPr lang="en-US" sz="1800" b="1" dirty="0" smtClean="0">
                <a:solidFill>
                  <a:srgbClr val="0000FF"/>
                </a:solidFill>
              </a:rPr>
              <a:t>aria-</a:t>
            </a:r>
            <a:r>
              <a:rPr lang="en-US" sz="1800" b="1" dirty="0" err="1" smtClean="0">
                <a:solidFill>
                  <a:srgbClr val="0000FF"/>
                </a:solidFill>
              </a:rPr>
              <a:t>haspopup</a:t>
            </a:r>
            <a:r>
              <a:rPr lang="en-US" sz="1800" b="1" dirty="0" smtClean="0">
                <a:solidFill>
                  <a:srgbClr val="0000FF"/>
                </a:solidFill>
              </a:rPr>
              <a:t>=</a:t>
            </a:r>
            <a:r>
              <a:rPr lang="en-US" sz="1800" b="1" dirty="0" smtClean="0">
                <a:solidFill>
                  <a:srgbClr val="008000"/>
                </a:solidFill>
              </a:rPr>
              <a:t>"true" </a:t>
            </a:r>
            <a:r>
              <a:rPr lang="en-US" sz="1800" b="1" dirty="0" smtClean="0">
                <a:solidFill>
                  <a:srgbClr val="0000FF"/>
                </a:solidFill>
              </a:rPr>
              <a:t>aria-expanded=</a:t>
            </a:r>
            <a:r>
              <a:rPr lang="en-US" sz="1800" b="1" dirty="0" smtClean="0">
                <a:solidFill>
                  <a:srgbClr val="008000"/>
                </a:solidFill>
              </a:rPr>
              <a:t>"false"</a:t>
            </a:r>
            <a:r>
              <a:rPr lang="en-US" sz="1800" dirty="0" smtClean="0">
                <a:solidFill>
                  <a:srgbClr val="000000"/>
                </a:solidFill>
              </a:rPr>
              <a:t>&gt; </a:t>
            </a:r>
            <a:r>
              <a:rPr lang="en-US" sz="1800" dirty="0" smtClean="0">
                <a:solidFill>
                  <a:srgbClr val="FF0000"/>
                </a:solidFill>
              </a:rPr>
              <a:t>Process</a:t>
            </a:r>
            <a:r>
              <a:rPr lang="en-US" sz="1800" dirty="0" smtClean="0">
                <a:solidFill>
                  <a:srgbClr val="000000"/>
                </a:solidFill>
              </a:rPr>
              <a:t> &lt;</a:t>
            </a:r>
            <a:r>
              <a:rPr lang="en-US" sz="1800" b="1" dirty="0" smtClean="0">
                <a:solidFill>
                  <a:srgbClr val="000080"/>
                </a:solidFill>
              </a:rPr>
              <a:t>span </a:t>
            </a:r>
            <a:r>
              <a:rPr lang="en-US" sz="1800" b="1" dirty="0" smtClean="0">
                <a:solidFill>
                  <a:srgbClr val="0000FF"/>
                </a:solidFill>
              </a:rPr>
              <a:t>class=</a:t>
            </a:r>
            <a:r>
              <a:rPr lang="en-US" sz="1800" b="1" dirty="0" smtClean="0">
                <a:solidFill>
                  <a:srgbClr val="008000"/>
                </a:solidFill>
              </a:rPr>
              <a:t>"caret"</a:t>
            </a:r>
            <a:r>
              <a:rPr lang="en-US" sz="1800" dirty="0" smtClean="0">
                <a:solidFill>
                  <a:srgbClr val="000000"/>
                </a:solidFill>
              </a:rPr>
              <a:t>&gt;&lt;/</a:t>
            </a:r>
            <a:r>
              <a:rPr lang="en-US" sz="1800" b="1" dirty="0" smtClean="0">
                <a:solidFill>
                  <a:srgbClr val="000080"/>
                </a:solidFill>
              </a:rPr>
              <a:t>span</a:t>
            </a:r>
            <a:r>
              <a:rPr lang="en-US" sz="1800" dirty="0" smtClean="0">
                <a:solidFill>
                  <a:srgbClr val="000000"/>
                </a:solidFill>
              </a:rPr>
              <a:t>&gt;</a:t>
            </a:r>
            <a:br>
              <a:rPr lang="en-US" sz="1800" dirty="0" smtClean="0">
                <a:solidFill>
                  <a:srgbClr val="000000"/>
                </a:solidFill>
              </a:rPr>
            </a:br>
            <a:r>
              <a:rPr lang="en-US" sz="1800" dirty="0" smtClean="0">
                <a:solidFill>
                  <a:srgbClr val="000000"/>
                </a:solidFill>
              </a:rPr>
              <a:t>&lt;/</a:t>
            </a:r>
            <a:r>
              <a:rPr lang="en-US" sz="1800" b="1" dirty="0" smtClean="0">
                <a:solidFill>
                  <a:srgbClr val="000080"/>
                </a:solidFill>
              </a:rPr>
              <a:t>a</a:t>
            </a:r>
            <a:r>
              <a:rPr lang="en-US" sz="1800" dirty="0" smtClean="0">
                <a:solidFill>
                  <a:srgbClr val="000000"/>
                </a:solidFill>
              </a:rPr>
              <a:t>&gt;</a:t>
            </a:r>
            <a:br>
              <a:rPr lang="en-US" sz="1800" dirty="0" smtClean="0">
                <a:solidFill>
                  <a:srgbClr val="000000"/>
                </a:solidFill>
              </a:rPr>
            </a:br>
            <a:r>
              <a:rPr lang="en-US" sz="1800" dirty="0" smtClean="0">
                <a:solidFill>
                  <a:srgbClr val="000000"/>
                </a:solidFill>
              </a:rPr>
              <a:t>&lt;</a:t>
            </a:r>
            <a:r>
              <a:rPr lang="en-US" sz="1800" b="1" dirty="0" err="1" smtClean="0">
                <a:solidFill>
                  <a:srgbClr val="000080"/>
                </a:solidFill>
              </a:rPr>
              <a:t>ul</a:t>
            </a:r>
            <a:r>
              <a:rPr lang="en-US" sz="1800" b="1" dirty="0" smtClean="0">
                <a:solidFill>
                  <a:srgbClr val="000080"/>
                </a:solidFill>
              </a:rPr>
              <a:t> </a:t>
            </a:r>
            <a:r>
              <a:rPr lang="en-US" sz="1800" b="1" dirty="0" smtClean="0">
                <a:solidFill>
                  <a:srgbClr val="0000FF"/>
                </a:solidFill>
              </a:rPr>
              <a:t>class=</a:t>
            </a:r>
            <a:r>
              <a:rPr lang="en-US" sz="1800" b="1" dirty="0" smtClean="0">
                <a:solidFill>
                  <a:srgbClr val="008000"/>
                </a:solidFill>
              </a:rPr>
              <a:t>"dropdown-menu"</a:t>
            </a:r>
            <a:r>
              <a:rPr lang="en-US" sz="1800" dirty="0" smtClean="0">
                <a:solidFill>
                  <a:srgbClr val="000000"/>
                </a:solidFill>
              </a:rPr>
              <a:t>&gt;</a:t>
            </a:r>
            <a:endParaRPr lang="el-GR" sz="1800" i="1" dirty="0" smtClean="0"/>
          </a:p>
          <a:p>
            <a:r>
              <a:rPr lang="el-GR" sz="1800" dirty="0" smtClean="0"/>
              <a:t>Εισαγωγή υποκατηγορίας με χρήση του </a:t>
            </a:r>
            <a:r>
              <a:rPr lang="en-US" sz="1800" dirty="0" smtClean="0"/>
              <a:t>algorithm</a:t>
            </a:r>
            <a:r>
              <a:rPr lang="el-GR" sz="1800" dirty="0" smtClean="0"/>
              <a:t>.</a:t>
            </a:r>
            <a:endParaRPr lang="el-GR" sz="1800" i="1" dirty="0" smtClean="0">
              <a:solidFill>
                <a:srgbClr val="808080"/>
              </a:solidFill>
              <a:latin typeface="Cambria"/>
              <a:ea typeface="Times New Roman"/>
              <a:cs typeface="Times New Roman"/>
            </a:endParaRPr>
          </a:p>
          <a:p>
            <a:pPr>
              <a:buNone/>
            </a:pPr>
            <a:r>
              <a:rPr lang="en-US" sz="1800" i="1" dirty="0" smtClean="0">
                <a:solidFill>
                  <a:srgbClr val="808080"/>
                </a:solidFill>
                <a:latin typeface="Cambria"/>
                <a:ea typeface="Times New Roman"/>
                <a:cs typeface="Times New Roman"/>
              </a:rPr>
              <a:t>&lt;!—</a:t>
            </a:r>
            <a:r>
              <a:rPr lang="el-GR" sz="1800" i="1" dirty="0" smtClean="0">
                <a:solidFill>
                  <a:srgbClr val="808080"/>
                </a:solidFill>
                <a:latin typeface="Cambria"/>
                <a:ea typeface="Times New Roman"/>
                <a:cs typeface="Times New Roman"/>
              </a:rPr>
              <a:t>Διαχωριστική γραμμή ανάμεσα στις υποκατηγορίες</a:t>
            </a:r>
            <a:r>
              <a:rPr lang="en-US" sz="1800" i="1" dirty="0" smtClean="0">
                <a:solidFill>
                  <a:srgbClr val="808080"/>
                </a:solidFill>
                <a:latin typeface="Cambria"/>
                <a:ea typeface="Times New Roman"/>
                <a:cs typeface="Times New Roman"/>
              </a:rPr>
              <a:t>--&gt;</a:t>
            </a:r>
            <a:br>
              <a:rPr lang="en-US" sz="1800" i="1" dirty="0" smtClean="0">
                <a:solidFill>
                  <a:srgbClr val="808080"/>
                </a:solidFill>
                <a:latin typeface="Cambria"/>
                <a:ea typeface="Times New Roman"/>
                <a:cs typeface="Times New Roman"/>
              </a:rPr>
            </a:br>
            <a:r>
              <a:rPr lang="en-US" sz="1800" dirty="0" smtClean="0">
                <a:solidFill>
                  <a:srgbClr val="000000"/>
                </a:solidFill>
                <a:latin typeface="Cambria"/>
                <a:ea typeface="Times New Roman"/>
                <a:cs typeface="Times New Roman"/>
              </a:rPr>
              <a:t>&lt;</a:t>
            </a:r>
            <a:r>
              <a:rPr lang="en-US" sz="1800" b="1" dirty="0" err="1" smtClean="0">
                <a:solidFill>
                  <a:srgbClr val="000080"/>
                </a:solidFill>
                <a:latin typeface="Cambria"/>
                <a:ea typeface="Times New Roman"/>
                <a:cs typeface="Times New Roman"/>
              </a:rPr>
              <a:t>li</a:t>
            </a:r>
            <a:r>
              <a:rPr lang="en-US" sz="1800" b="1" dirty="0" smtClean="0">
                <a:solidFill>
                  <a:srgbClr val="000080"/>
                </a:solidFill>
                <a:latin typeface="Cambria"/>
                <a:ea typeface="Times New Roman"/>
                <a:cs typeface="Times New Roman"/>
              </a:rPr>
              <a:t> </a:t>
            </a:r>
            <a:r>
              <a:rPr lang="en-US" sz="1800" b="1" dirty="0" smtClean="0">
                <a:solidFill>
                  <a:srgbClr val="0000FF"/>
                </a:solidFill>
                <a:latin typeface="Cambria"/>
                <a:ea typeface="Times New Roman"/>
                <a:cs typeface="Times New Roman"/>
              </a:rPr>
              <a:t>role=</a:t>
            </a:r>
            <a:r>
              <a:rPr lang="en-US" sz="1800" b="1" dirty="0" smtClean="0">
                <a:solidFill>
                  <a:srgbClr val="008000"/>
                </a:solidFill>
                <a:latin typeface="Cambria"/>
                <a:ea typeface="Times New Roman"/>
                <a:cs typeface="Times New Roman"/>
              </a:rPr>
              <a:t>"separator" </a:t>
            </a:r>
            <a:r>
              <a:rPr lang="en-US" sz="1800" b="1" dirty="0" smtClean="0">
                <a:solidFill>
                  <a:srgbClr val="0000FF"/>
                </a:solidFill>
                <a:latin typeface="Cambria"/>
                <a:ea typeface="Times New Roman"/>
                <a:cs typeface="Times New Roman"/>
              </a:rPr>
              <a:t>class=</a:t>
            </a:r>
            <a:r>
              <a:rPr lang="en-US" sz="1800" b="1" dirty="0" smtClean="0">
                <a:solidFill>
                  <a:srgbClr val="008000"/>
                </a:solidFill>
                <a:latin typeface="Cambria"/>
                <a:ea typeface="Times New Roman"/>
                <a:cs typeface="Times New Roman"/>
              </a:rPr>
              <a:t>"divider"</a:t>
            </a:r>
            <a:r>
              <a:rPr lang="en-US" sz="1800" dirty="0" smtClean="0">
                <a:solidFill>
                  <a:srgbClr val="000000"/>
                </a:solidFill>
                <a:latin typeface="Cambria"/>
                <a:ea typeface="Times New Roman"/>
                <a:cs typeface="Times New Roman"/>
              </a:rPr>
              <a:t>&gt;&lt;/</a:t>
            </a:r>
            <a:r>
              <a:rPr lang="en-US" sz="1800" b="1" dirty="0" err="1" smtClean="0">
                <a:solidFill>
                  <a:srgbClr val="000080"/>
                </a:solidFill>
                <a:latin typeface="Cambria"/>
                <a:ea typeface="Times New Roman"/>
                <a:cs typeface="Times New Roman"/>
              </a:rPr>
              <a:t>li</a:t>
            </a:r>
            <a:r>
              <a:rPr lang="en-US" sz="1800" dirty="0" smtClean="0">
                <a:solidFill>
                  <a:srgbClr val="000000"/>
                </a:solidFill>
                <a:latin typeface="Cambria"/>
                <a:ea typeface="Times New Roman"/>
                <a:cs typeface="Times New Roman"/>
              </a:rPr>
              <a:t>&gt;</a:t>
            </a:r>
            <a:endParaRPr lang="el-GR" sz="1800" dirty="0" smtClean="0"/>
          </a:p>
        </p:txBody>
      </p:sp>
      <p:sp>
        <p:nvSpPr>
          <p:cNvPr id="5" name="4 - Δεξιό βέλος"/>
          <p:cNvSpPr/>
          <p:nvPr/>
        </p:nvSpPr>
        <p:spPr>
          <a:xfrm>
            <a:off x="10216055" y="6085490"/>
            <a:ext cx="954854" cy="472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n-US" sz="1800" i="1" dirty="0" smtClean="0">
                <a:solidFill>
                  <a:srgbClr val="808080"/>
                </a:solidFill>
                <a:latin typeface="Cambria"/>
                <a:ea typeface="Times New Roman"/>
                <a:cs typeface="Times New Roman"/>
              </a:rPr>
              <a:t>&lt;!—</a:t>
            </a:r>
            <a:r>
              <a:rPr lang="el-GR" sz="1800" i="1" dirty="0" smtClean="0">
                <a:solidFill>
                  <a:srgbClr val="808080"/>
                </a:solidFill>
                <a:latin typeface="Cambria"/>
                <a:ea typeface="Times New Roman"/>
                <a:cs typeface="Times New Roman"/>
              </a:rPr>
              <a:t>υποκατηγορία της κατηγορίας</a:t>
            </a:r>
            <a:r>
              <a:rPr lang="en-US" sz="1800" i="1" dirty="0" smtClean="0">
                <a:solidFill>
                  <a:srgbClr val="808080"/>
                </a:solidFill>
                <a:latin typeface="Cambria"/>
                <a:ea typeface="Times New Roman"/>
                <a:cs typeface="Times New Roman"/>
              </a:rPr>
              <a:t>--&gt;</a:t>
            </a:r>
            <a:br>
              <a:rPr lang="en-US" sz="1800" i="1" dirty="0" smtClean="0">
                <a:solidFill>
                  <a:srgbClr val="808080"/>
                </a:solidFill>
                <a:latin typeface="Cambria"/>
                <a:ea typeface="Times New Roman"/>
                <a:cs typeface="Times New Roman"/>
              </a:rPr>
            </a:br>
            <a:r>
              <a:rPr lang="en-US" sz="1800" dirty="0" smtClean="0">
                <a:solidFill>
                  <a:srgbClr val="000000"/>
                </a:solidFill>
                <a:latin typeface="Cambria"/>
                <a:ea typeface="Times New Roman"/>
                <a:cs typeface="Times New Roman"/>
              </a:rPr>
              <a:t>&lt;</a:t>
            </a:r>
            <a:r>
              <a:rPr lang="en-US" sz="1800" b="1" dirty="0" err="1" smtClean="0">
                <a:solidFill>
                  <a:srgbClr val="000080"/>
                </a:solidFill>
                <a:latin typeface="Cambria"/>
                <a:ea typeface="Times New Roman"/>
                <a:cs typeface="Times New Roman"/>
              </a:rPr>
              <a:t>li</a:t>
            </a:r>
            <a:r>
              <a:rPr lang="en-US" sz="1800" b="1" dirty="0" smtClean="0">
                <a:solidFill>
                  <a:srgbClr val="000080"/>
                </a:solidFill>
                <a:latin typeface="Cambria"/>
                <a:ea typeface="Times New Roman"/>
                <a:cs typeface="Times New Roman"/>
              </a:rPr>
              <a:t> </a:t>
            </a:r>
            <a:r>
              <a:rPr lang="en-US" sz="1800" b="1" dirty="0" smtClean="0">
                <a:solidFill>
                  <a:srgbClr val="0000FF"/>
                </a:solidFill>
                <a:latin typeface="Cambria"/>
                <a:ea typeface="Times New Roman"/>
                <a:cs typeface="Times New Roman"/>
              </a:rPr>
              <a:t>class=</a:t>
            </a:r>
            <a:r>
              <a:rPr lang="en-US" sz="1800" b="1" dirty="0" smtClean="0">
                <a:solidFill>
                  <a:srgbClr val="008000"/>
                </a:solidFill>
                <a:latin typeface="Cambria"/>
                <a:ea typeface="Times New Roman"/>
                <a:cs typeface="Times New Roman"/>
              </a:rPr>
              <a:t>"dropdown-submenu"</a:t>
            </a:r>
            <a:r>
              <a:rPr lang="en-US" sz="1800" dirty="0" smtClean="0">
                <a:solidFill>
                  <a:srgbClr val="000000"/>
                </a:solidFill>
                <a:latin typeface="Cambria"/>
                <a:ea typeface="Times New Roman"/>
                <a:cs typeface="Times New Roman"/>
              </a:rPr>
              <a:t>&gt;</a:t>
            </a:r>
            <a:br>
              <a:rPr lang="en-US" sz="1800" dirty="0" smtClean="0">
                <a:solidFill>
                  <a:srgbClr val="000000"/>
                </a:solidFill>
                <a:latin typeface="Cambria"/>
                <a:ea typeface="Times New Roman"/>
                <a:cs typeface="Times New Roman"/>
              </a:rPr>
            </a:br>
            <a:r>
              <a:rPr lang="en-US" sz="1800" dirty="0" smtClean="0">
                <a:solidFill>
                  <a:srgbClr val="000000"/>
                </a:solidFill>
                <a:latin typeface="Cambria"/>
                <a:ea typeface="Times New Roman"/>
                <a:cs typeface="Times New Roman"/>
              </a:rPr>
              <a:t>&lt;</a:t>
            </a:r>
            <a:r>
              <a:rPr lang="en-US" sz="1800" b="1" dirty="0" smtClean="0">
                <a:solidFill>
                  <a:srgbClr val="000080"/>
                </a:solidFill>
                <a:latin typeface="Cambria"/>
                <a:ea typeface="Times New Roman"/>
                <a:cs typeface="Times New Roman"/>
              </a:rPr>
              <a:t>a </a:t>
            </a:r>
            <a:r>
              <a:rPr lang="en-US" sz="1800" b="1" dirty="0" err="1" smtClean="0">
                <a:solidFill>
                  <a:srgbClr val="0000FF"/>
                </a:solidFill>
                <a:latin typeface="Cambria"/>
                <a:ea typeface="Times New Roman"/>
                <a:cs typeface="Times New Roman"/>
              </a:rPr>
              <a:t>tabindex</a:t>
            </a:r>
            <a:r>
              <a:rPr lang="en-US" sz="1800" b="1" dirty="0" smtClean="0">
                <a:solidFill>
                  <a:srgbClr val="0000FF"/>
                </a:solidFill>
                <a:latin typeface="Cambria"/>
                <a:ea typeface="Times New Roman"/>
                <a:cs typeface="Times New Roman"/>
              </a:rPr>
              <a:t>=</a:t>
            </a:r>
            <a:r>
              <a:rPr lang="en-US" sz="1800" b="1" dirty="0" smtClean="0">
                <a:solidFill>
                  <a:srgbClr val="008000"/>
                </a:solidFill>
                <a:latin typeface="Cambria"/>
                <a:ea typeface="Times New Roman"/>
                <a:cs typeface="Times New Roman"/>
              </a:rPr>
              <a:t>"0"</a:t>
            </a:r>
            <a:r>
              <a:rPr lang="en-US" sz="1800" dirty="0" smtClean="0">
                <a:solidFill>
                  <a:srgbClr val="000000"/>
                </a:solidFill>
                <a:latin typeface="Cambria"/>
                <a:ea typeface="Times New Roman"/>
                <a:cs typeface="Times New Roman"/>
              </a:rPr>
              <a:t>&gt; </a:t>
            </a:r>
            <a:r>
              <a:rPr lang="en-US" sz="1800" dirty="0" smtClean="0">
                <a:solidFill>
                  <a:srgbClr val="FF0000"/>
                </a:solidFill>
                <a:latin typeface="Cambria"/>
                <a:ea typeface="Times New Roman"/>
                <a:cs typeface="Times New Roman"/>
              </a:rPr>
              <a:t>algorithm</a:t>
            </a:r>
            <a:r>
              <a:rPr lang="en-US" sz="1800" dirty="0" smtClean="0">
                <a:solidFill>
                  <a:srgbClr val="000000"/>
                </a:solidFill>
                <a:latin typeface="Cambria"/>
                <a:ea typeface="Times New Roman"/>
                <a:cs typeface="Times New Roman"/>
              </a:rPr>
              <a:t> &lt;/</a:t>
            </a:r>
            <a:r>
              <a:rPr lang="en-US" sz="1800" b="1" dirty="0" smtClean="0">
                <a:solidFill>
                  <a:srgbClr val="000080"/>
                </a:solidFill>
                <a:latin typeface="Cambria"/>
                <a:ea typeface="Times New Roman"/>
                <a:cs typeface="Times New Roman"/>
              </a:rPr>
              <a:t>a</a:t>
            </a:r>
            <a:r>
              <a:rPr lang="en-US" sz="1800" dirty="0" smtClean="0">
                <a:solidFill>
                  <a:srgbClr val="000000"/>
                </a:solidFill>
                <a:latin typeface="Cambria"/>
                <a:ea typeface="Times New Roman"/>
                <a:cs typeface="Times New Roman"/>
              </a:rPr>
              <a:t>&gt;</a:t>
            </a:r>
            <a:br>
              <a:rPr lang="en-US" sz="1800" dirty="0" smtClean="0">
                <a:solidFill>
                  <a:srgbClr val="000000"/>
                </a:solidFill>
                <a:latin typeface="Cambria"/>
                <a:ea typeface="Times New Roman"/>
                <a:cs typeface="Times New Roman"/>
              </a:rPr>
            </a:br>
            <a:r>
              <a:rPr lang="en-US" sz="1800" dirty="0" smtClean="0">
                <a:solidFill>
                  <a:srgbClr val="000000"/>
                </a:solidFill>
                <a:latin typeface="Cambria"/>
                <a:ea typeface="Times New Roman"/>
                <a:cs typeface="Times New Roman"/>
              </a:rPr>
              <a:t/>
            </a:r>
            <a:br>
              <a:rPr lang="en-US" sz="1800" dirty="0" smtClean="0">
                <a:solidFill>
                  <a:srgbClr val="000000"/>
                </a:solidFill>
                <a:latin typeface="Cambria"/>
                <a:ea typeface="Times New Roman"/>
                <a:cs typeface="Times New Roman"/>
              </a:rPr>
            </a:br>
            <a:r>
              <a:rPr lang="en-US" sz="1800" dirty="0" smtClean="0">
                <a:solidFill>
                  <a:srgbClr val="000000"/>
                </a:solidFill>
                <a:latin typeface="Cambria"/>
                <a:ea typeface="Times New Roman"/>
                <a:cs typeface="Times New Roman"/>
              </a:rPr>
              <a:t>&lt;</a:t>
            </a:r>
            <a:r>
              <a:rPr lang="en-US" sz="1800" b="1" dirty="0" err="1" smtClean="0">
                <a:solidFill>
                  <a:srgbClr val="000080"/>
                </a:solidFill>
                <a:latin typeface="Cambria"/>
                <a:ea typeface="Times New Roman"/>
                <a:cs typeface="Times New Roman"/>
              </a:rPr>
              <a:t>ul</a:t>
            </a:r>
            <a:r>
              <a:rPr lang="en-US" sz="1800" b="1" dirty="0" smtClean="0">
                <a:solidFill>
                  <a:srgbClr val="000080"/>
                </a:solidFill>
                <a:latin typeface="Cambria"/>
                <a:ea typeface="Times New Roman"/>
                <a:cs typeface="Times New Roman"/>
              </a:rPr>
              <a:t> </a:t>
            </a:r>
            <a:r>
              <a:rPr lang="en-US" sz="1800" b="1" dirty="0" smtClean="0">
                <a:solidFill>
                  <a:srgbClr val="0000FF"/>
                </a:solidFill>
                <a:latin typeface="Cambria"/>
                <a:ea typeface="Times New Roman"/>
                <a:cs typeface="Times New Roman"/>
              </a:rPr>
              <a:t>class=</a:t>
            </a:r>
            <a:r>
              <a:rPr lang="en-US" sz="1800" b="1" dirty="0" smtClean="0">
                <a:solidFill>
                  <a:srgbClr val="008000"/>
                </a:solidFill>
                <a:latin typeface="Cambria"/>
                <a:ea typeface="Times New Roman"/>
                <a:cs typeface="Times New Roman"/>
              </a:rPr>
              <a:t>"dropdown-menu"</a:t>
            </a:r>
            <a:r>
              <a:rPr lang="en-US" sz="1800" dirty="0" smtClean="0">
                <a:solidFill>
                  <a:srgbClr val="000000"/>
                </a:solidFill>
                <a:latin typeface="Cambria"/>
                <a:ea typeface="Times New Roman"/>
                <a:cs typeface="Times New Roman"/>
              </a:rPr>
              <a:t>&gt;</a:t>
            </a:r>
            <a:br>
              <a:rPr lang="en-US" sz="1800" dirty="0" smtClean="0">
                <a:solidFill>
                  <a:srgbClr val="000000"/>
                </a:solidFill>
                <a:latin typeface="Cambria"/>
                <a:ea typeface="Times New Roman"/>
                <a:cs typeface="Times New Roman"/>
              </a:rPr>
            </a:br>
            <a:r>
              <a:rPr lang="el-GR" sz="1800" dirty="0" smtClean="0">
                <a:solidFill>
                  <a:srgbClr val="000000"/>
                </a:solidFill>
                <a:latin typeface="Cambria"/>
                <a:ea typeface="Times New Roman"/>
                <a:cs typeface="Times New Roman"/>
              </a:rPr>
              <a:t>	</a:t>
            </a:r>
            <a:r>
              <a:rPr lang="en-US" sz="1800" dirty="0" smtClean="0">
                <a:solidFill>
                  <a:srgbClr val="000000"/>
                </a:solidFill>
                <a:latin typeface="Cambria"/>
                <a:ea typeface="Times New Roman"/>
                <a:cs typeface="Times New Roman"/>
              </a:rPr>
              <a:t>&lt;</a:t>
            </a:r>
            <a:r>
              <a:rPr lang="en-US" sz="1800" b="1" dirty="0" err="1" smtClean="0">
                <a:solidFill>
                  <a:srgbClr val="000080"/>
                </a:solidFill>
                <a:latin typeface="Cambria"/>
                <a:ea typeface="Times New Roman"/>
                <a:cs typeface="Times New Roman"/>
              </a:rPr>
              <a:t>li</a:t>
            </a:r>
            <a:r>
              <a:rPr lang="en-US" sz="1800" dirty="0" smtClean="0">
                <a:solidFill>
                  <a:srgbClr val="000000"/>
                </a:solidFill>
                <a:latin typeface="Cambria"/>
                <a:ea typeface="Times New Roman"/>
                <a:cs typeface="Times New Roman"/>
              </a:rPr>
              <a:t>&gt;&lt;</a:t>
            </a:r>
            <a:r>
              <a:rPr lang="en-US" sz="1800" b="1" dirty="0" smtClean="0">
                <a:solidFill>
                  <a:srgbClr val="000080"/>
                </a:solidFill>
                <a:latin typeface="Cambria"/>
                <a:ea typeface="Times New Roman"/>
                <a:cs typeface="Times New Roman"/>
              </a:rPr>
              <a:t>a </a:t>
            </a:r>
            <a:r>
              <a:rPr lang="en-US" sz="1800" b="1" dirty="0" err="1" smtClean="0">
                <a:solidFill>
                  <a:srgbClr val="0000FF"/>
                </a:solidFill>
                <a:latin typeface="Cambria"/>
                <a:ea typeface="Times New Roman"/>
                <a:cs typeface="Times New Roman"/>
              </a:rPr>
              <a:t>onclick</a:t>
            </a:r>
            <a:r>
              <a:rPr lang="en-US" sz="1800" b="1" dirty="0" smtClean="0">
                <a:solidFill>
                  <a:srgbClr val="0000FF"/>
                </a:solidFill>
                <a:latin typeface="Cambria"/>
                <a:ea typeface="Times New Roman"/>
                <a:cs typeface="Times New Roman"/>
              </a:rPr>
              <a:t>=</a:t>
            </a:r>
            <a:r>
              <a:rPr lang="en-US" sz="1800" b="1" dirty="0" smtClean="0">
                <a:solidFill>
                  <a:srgbClr val="008000"/>
                </a:solidFill>
                <a:latin typeface="Cambria"/>
                <a:ea typeface="Times New Roman"/>
                <a:cs typeface="Times New Roman"/>
              </a:rPr>
              <a:t>"</a:t>
            </a:r>
            <a:r>
              <a:rPr lang="en-US" sz="1800" dirty="0" smtClean="0">
                <a:solidFill>
                  <a:srgbClr val="FF0000"/>
                </a:solidFill>
                <a:latin typeface="Cambria"/>
                <a:ea typeface="Times New Roman"/>
                <a:cs typeface="Times New Roman"/>
              </a:rPr>
              <a:t>algorithm()</a:t>
            </a:r>
            <a:r>
              <a:rPr lang="en-US" sz="1800" b="1" dirty="0" smtClean="0">
                <a:solidFill>
                  <a:srgbClr val="008000"/>
                </a:solidFill>
                <a:latin typeface="Cambria"/>
                <a:ea typeface="Times New Roman"/>
                <a:cs typeface="Times New Roman"/>
              </a:rPr>
              <a:t>" </a:t>
            </a:r>
            <a:r>
              <a:rPr lang="en-US" sz="1800" b="1" dirty="0" err="1" smtClean="0">
                <a:solidFill>
                  <a:srgbClr val="0000FF"/>
                </a:solidFill>
                <a:latin typeface="Cambria"/>
                <a:ea typeface="Times New Roman"/>
                <a:cs typeface="Times New Roman"/>
              </a:rPr>
              <a:t>tabindex</a:t>
            </a:r>
            <a:r>
              <a:rPr lang="en-US" sz="1800" b="1" dirty="0" smtClean="0">
                <a:solidFill>
                  <a:srgbClr val="0000FF"/>
                </a:solidFill>
                <a:latin typeface="Cambria"/>
                <a:ea typeface="Times New Roman"/>
                <a:cs typeface="Times New Roman"/>
              </a:rPr>
              <a:t>=</a:t>
            </a:r>
            <a:r>
              <a:rPr lang="en-US" sz="1800" b="1" dirty="0" smtClean="0">
                <a:solidFill>
                  <a:srgbClr val="008000"/>
                </a:solidFill>
                <a:latin typeface="Cambria"/>
                <a:ea typeface="Times New Roman"/>
                <a:cs typeface="Times New Roman"/>
              </a:rPr>
              <a:t>"0"</a:t>
            </a:r>
            <a:r>
              <a:rPr lang="en-US" sz="1800" dirty="0" smtClean="0">
                <a:solidFill>
                  <a:srgbClr val="000000"/>
                </a:solidFill>
                <a:latin typeface="Cambria"/>
                <a:ea typeface="Times New Roman"/>
                <a:cs typeface="Times New Roman"/>
              </a:rPr>
              <a:t>&gt;&lt;</a:t>
            </a:r>
            <a:r>
              <a:rPr lang="en-US" sz="1800" b="1" dirty="0" smtClean="0">
                <a:solidFill>
                  <a:srgbClr val="000080"/>
                </a:solidFill>
                <a:latin typeface="Cambria"/>
                <a:ea typeface="Times New Roman"/>
                <a:cs typeface="Times New Roman"/>
              </a:rPr>
              <a:t>span </a:t>
            </a:r>
            <a:r>
              <a:rPr lang="el-GR" sz="1800" b="1" dirty="0" smtClean="0">
                <a:solidFill>
                  <a:srgbClr val="000080"/>
                </a:solidFill>
                <a:latin typeface="Cambria"/>
                <a:ea typeface="Times New Roman"/>
                <a:cs typeface="Times New Roman"/>
              </a:rPr>
              <a:t>	</a:t>
            </a:r>
            <a:r>
              <a:rPr lang="en-US" sz="1800" b="1" dirty="0" smtClean="0">
                <a:solidFill>
                  <a:srgbClr val="0000FF"/>
                </a:solidFill>
                <a:latin typeface="Cambria"/>
                <a:ea typeface="Times New Roman"/>
                <a:cs typeface="Times New Roman"/>
              </a:rPr>
              <a:t>class=</a:t>
            </a:r>
            <a:r>
              <a:rPr lang="en-US" sz="1800" b="1" dirty="0" smtClean="0">
                <a:solidFill>
                  <a:srgbClr val="008000"/>
                </a:solidFill>
                <a:latin typeface="Cambria"/>
                <a:ea typeface="Times New Roman"/>
                <a:cs typeface="Times New Roman"/>
              </a:rPr>
              <a:t>"</a:t>
            </a:r>
            <a:r>
              <a:rPr lang="en-US" sz="1800" b="1" err="1" smtClean="0">
                <a:solidFill>
                  <a:srgbClr val="008000"/>
                </a:solidFill>
                <a:latin typeface="Cambria"/>
                <a:ea typeface="Times New Roman"/>
                <a:cs typeface="Times New Roman"/>
              </a:rPr>
              <a:t>glyphicon</a:t>
            </a:r>
            <a:r>
              <a:rPr lang="en-US" sz="1800" b="1" smtClean="0">
                <a:solidFill>
                  <a:srgbClr val="008000"/>
                </a:solidFill>
                <a:latin typeface="Cambria"/>
                <a:ea typeface="Times New Roman"/>
                <a:cs typeface="Times New Roman"/>
              </a:rPr>
              <a:t> </a:t>
            </a:r>
            <a:r>
              <a:rPr lang="en-US" sz="1800" b="1" smtClean="0">
                <a:solidFill>
                  <a:srgbClr val="008000"/>
                </a:solidFill>
                <a:latin typeface="Cambria"/>
                <a:ea typeface="Times New Roman"/>
                <a:cs typeface="Times New Roman"/>
              </a:rPr>
              <a:t>glyphicon-</a:t>
            </a:r>
            <a:r>
              <a:rPr lang="el-GR" sz="1800" b="1" smtClean="0">
                <a:solidFill>
                  <a:srgbClr val="008000"/>
                </a:solidFill>
                <a:latin typeface="Cambria"/>
                <a:ea typeface="Times New Roman"/>
                <a:cs typeface="Times New Roman"/>
              </a:rPr>
              <a:t>	</a:t>
            </a:r>
            <a:r>
              <a:rPr lang="en-US" sz="1800" b="1" smtClean="0">
                <a:solidFill>
                  <a:srgbClr val="008000"/>
                </a:solidFill>
                <a:latin typeface="Cambria"/>
                <a:ea typeface="Times New Roman"/>
                <a:cs typeface="Times New Roman"/>
              </a:rPr>
              <a:t>play</a:t>
            </a:r>
            <a:r>
              <a:rPr lang="en-US" sz="1800" b="1" dirty="0" smtClean="0">
                <a:solidFill>
                  <a:srgbClr val="008000"/>
                </a:solidFill>
                <a:latin typeface="Cambria"/>
                <a:ea typeface="Times New Roman"/>
                <a:cs typeface="Times New Roman"/>
              </a:rPr>
              <a:t>"</a:t>
            </a:r>
            <a:r>
              <a:rPr lang="en-US" sz="1800" dirty="0" smtClean="0">
                <a:solidFill>
                  <a:srgbClr val="000000"/>
                </a:solidFill>
                <a:latin typeface="Cambria"/>
                <a:ea typeface="Times New Roman"/>
                <a:cs typeface="Times New Roman"/>
              </a:rPr>
              <a:t>&gt;&lt;/</a:t>
            </a:r>
            <a:r>
              <a:rPr lang="en-US" sz="1800" b="1" dirty="0" smtClean="0">
                <a:solidFill>
                  <a:srgbClr val="000080"/>
                </a:solidFill>
                <a:latin typeface="Cambria"/>
                <a:ea typeface="Times New Roman"/>
                <a:cs typeface="Times New Roman"/>
              </a:rPr>
              <a:t>span</a:t>
            </a:r>
            <a:r>
              <a:rPr lang="en-US" sz="1800" dirty="0" smtClean="0">
                <a:solidFill>
                  <a:srgbClr val="000000"/>
                </a:solidFill>
                <a:latin typeface="Cambria"/>
                <a:ea typeface="Times New Roman"/>
                <a:cs typeface="Times New Roman"/>
              </a:rPr>
              <a:t>&gt;Use&lt;/</a:t>
            </a:r>
            <a:r>
              <a:rPr lang="en-US" sz="1800" b="1" dirty="0" smtClean="0">
                <a:solidFill>
                  <a:srgbClr val="000080"/>
                </a:solidFill>
                <a:latin typeface="Cambria"/>
                <a:ea typeface="Times New Roman"/>
                <a:cs typeface="Times New Roman"/>
              </a:rPr>
              <a:t>a</a:t>
            </a:r>
            <a:r>
              <a:rPr lang="en-US" sz="1800" dirty="0" smtClean="0">
                <a:solidFill>
                  <a:srgbClr val="000000"/>
                </a:solidFill>
                <a:latin typeface="Cambria"/>
                <a:ea typeface="Times New Roman"/>
                <a:cs typeface="Times New Roman"/>
              </a:rPr>
              <a:t>&gt;&lt;/</a:t>
            </a:r>
            <a:r>
              <a:rPr lang="en-US" sz="1800" b="1" err="1" smtClean="0">
                <a:solidFill>
                  <a:srgbClr val="000080"/>
                </a:solidFill>
                <a:latin typeface="Cambria"/>
                <a:ea typeface="Times New Roman"/>
                <a:cs typeface="Times New Roman"/>
              </a:rPr>
              <a:t>li</a:t>
            </a:r>
            <a:r>
              <a:rPr lang="en-US" sz="1800" smtClean="0">
                <a:solidFill>
                  <a:srgbClr val="000000"/>
                </a:solidFill>
                <a:latin typeface="Cambria"/>
                <a:ea typeface="Times New Roman"/>
                <a:cs typeface="Times New Roman"/>
              </a:rPr>
              <a:t>&gt;</a:t>
            </a:r>
            <a:r>
              <a:rPr lang="en-US" sz="1800" dirty="0" smtClean="0">
                <a:solidFill>
                  <a:srgbClr val="000000"/>
                </a:solidFill>
                <a:latin typeface="Cambria"/>
                <a:ea typeface="Times New Roman"/>
                <a:cs typeface="Times New Roman"/>
              </a:rPr>
              <a:t/>
            </a:r>
            <a:br>
              <a:rPr lang="en-US" sz="1800" dirty="0" smtClean="0">
                <a:solidFill>
                  <a:srgbClr val="000000"/>
                </a:solidFill>
                <a:latin typeface="Cambria"/>
                <a:ea typeface="Times New Roman"/>
                <a:cs typeface="Times New Roman"/>
              </a:rPr>
            </a:br>
            <a:r>
              <a:rPr lang="el-GR" sz="1800" dirty="0" smtClean="0">
                <a:solidFill>
                  <a:srgbClr val="000000"/>
                </a:solidFill>
                <a:latin typeface="Cambria"/>
                <a:ea typeface="Times New Roman"/>
                <a:cs typeface="Times New Roman"/>
              </a:rPr>
              <a:t>	</a:t>
            </a:r>
            <a:r>
              <a:rPr lang="en-US" sz="1800" dirty="0" smtClean="0">
                <a:solidFill>
                  <a:srgbClr val="000000"/>
                </a:solidFill>
                <a:latin typeface="Cambria"/>
                <a:ea typeface="Times New Roman"/>
                <a:cs typeface="Times New Roman"/>
              </a:rPr>
              <a:t>&lt;</a:t>
            </a:r>
            <a:r>
              <a:rPr lang="en-US" sz="1800" b="1" dirty="0" err="1" smtClean="0">
                <a:solidFill>
                  <a:srgbClr val="000080"/>
                </a:solidFill>
                <a:latin typeface="Cambria"/>
                <a:ea typeface="Times New Roman"/>
                <a:cs typeface="Times New Roman"/>
              </a:rPr>
              <a:t>li</a:t>
            </a:r>
            <a:r>
              <a:rPr lang="en-US" sz="1800" dirty="0" smtClean="0">
                <a:solidFill>
                  <a:srgbClr val="000000"/>
                </a:solidFill>
                <a:latin typeface="Cambria"/>
                <a:ea typeface="Times New Roman"/>
                <a:cs typeface="Times New Roman"/>
              </a:rPr>
              <a:t>&gt;&lt;</a:t>
            </a:r>
            <a:r>
              <a:rPr lang="en-US" sz="1800" b="1" dirty="0" smtClean="0">
                <a:solidFill>
                  <a:srgbClr val="000080"/>
                </a:solidFill>
                <a:latin typeface="Cambria"/>
                <a:ea typeface="Times New Roman"/>
                <a:cs typeface="Times New Roman"/>
              </a:rPr>
              <a:t>a </a:t>
            </a:r>
            <a:r>
              <a:rPr lang="en-US" sz="1800" b="1" dirty="0" err="1" smtClean="0">
                <a:solidFill>
                  <a:srgbClr val="0000FF"/>
                </a:solidFill>
                <a:latin typeface="Cambria"/>
                <a:ea typeface="Times New Roman"/>
                <a:cs typeface="Times New Roman"/>
              </a:rPr>
              <a:t>tabindex</a:t>
            </a:r>
            <a:r>
              <a:rPr lang="en-US" sz="1800" b="1" dirty="0" smtClean="0">
                <a:solidFill>
                  <a:srgbClr val="0000FF"/>
                </a:solidFill>
                <a:latin typeface="Cambria"/>
                <a:ea typeface="Times New Roman"/>
                <a:cs typeface="Times New Roman"/>
              </a:rPr>
              <a:t>=</a:t>
            </a:r>
            <a:r>
              <a:rPr lang="en-US" sz="1800" b="1" dirty="0" smtClean="0">
                <a:solidFill>
                  <a:srgbClr val="008000"/>
                </a:solidFill>
                <a:latin typeface="Cambria"/>
                <a:ea typeface="Times New Roman"/>
                <a:cs typeface="Times New Roman"/>
              </a:rPr>
              <a:t>"0" </a:t>
            </a:r>
            <a:r>
              <a:rPr lang="en-US" sz="1800" b="1" dirty="0" err="1" smtClean="0">
                <a:solidFill>
                  <a:srgbClr val="0000FF"/>
                </a:solidFill>
                <a:latin typeface="Cambria"/>
                <a:ea typeface="Times New Roman"/>
                <a:cs typeface="Times New Roman"/>
              </a:rPr>
              <a:t>onclick</a:t>
            </a:r>
            <a:r>
              <a:rPr lang="en-US" sz="1800" b="1" dirty="0" smtClean="0">
                <a:solidFill>
                  <a:srgbClr val="0000FF"/>
                </a:solidFill>
                <a:latin typeface="Cambria"/>
                <a:ea typeface="Times New Roman"/>
                <a:cs typeface="Times New Roman"/>
              </a:rPr>
              <a:t>=</a:t>
            </a:r>
            <a:r>
              <a:rPr lang="en-US" sz="1800" b="1" dirty="0" smtClean="0">
                <a:solidFill>
                  <a:srgbClr val="008000"/>
                </a:solidFill>
                <a:latin typeface="Cambria"/>
                <a:ea typeface="Times New Roman"/>
                <a:cs typeface="Times New Roman"/>
              </a:rPr>
              <a:t>"</a:t>
            </a:r>
            <a:r>
              <a:rPr lang="en-US" sz="1800" i="1" dirty="0" err="1" smtClean="0">
                <a:solidFill>
                  <a:srgbClr val="000000"/>
                </a:solidFill>
                <a:latin typeface="Cambria"/>
                <a:ea typeface="Times New Roman"/>
                <a:cs typeface="Times New Roman"/>
              </a:rPr>
              <a:t>goToPractice</a:t>
            </a:r>
            <a:r>
              <a:rPr lang="en-US" sz="1800" dirty="0" smtClean="0">
                <a:solidFill>
                  <a:srgbClr val="000000"/>
                </a:solidFill>
                <a:latin typeface="Cambria"/>
                <a:ea typeface="Times New Roman"/>
                <a:cs typeface="Times New Roman"/>
              </a:rPr>
              <a:t>(</a:t>
            </a:r>
            <a:r>
              <a:rPr lang="en-US" sz="1800" b="1" dirty="0" smtClean="0">
                <a:solidFill>
                  <a:srgbClr val="008000"/>
                </a:solidFill>
                <a:latin typeface="Cambria"/>
                <a:ea typeface="Times New Roman"/>
                <a:cs typeface="Times New Roman"/>
              </a:rPr>
              <a:t>'</a:t>
            </a:r>
            <a:r>
              <a:rPr lang="en-US" sz="1800" dirty="0" smtClean="0">
                <a:solidFill>
                  <a:srgbClr val="FF0000"/>
                </a:solidFill>
                <a:latin typeface="Cambria"/>
                <a:ea typeface="Times New Roman"/>
                <a:cs typeface="Times New Roman"/>
              </a:rPr>
              <a:t>algorithm</a:t>
            </a:r>
            <a:r>
              <a:rPr lang="en-US" sz="1800" b="1" dirty="0" smtClean="0">
                <a:solidFill>
                  <a:srgbClr val="008000"/>
                </a:solidFill>
                <a:latin typeface="Cambria"/>
                <a:ea typeface="Times New Roman"/>
                <a:cs typeface="Times New Roman"/>
              </a:rPr>
              <a:t>'</a:t>
            </a:r>
            <a:r>
              <a:rPr lang="en-US" sz="1800" dirty="0" smtClean="0">
                <a:solidFill>
                  <a:srgbClr val="000000"/>
                </a:solidFill>
                <a:latin typeface="Cambria"/>
                <a:ea typeface="Times New Roman"/>
                <a:cs typeface="Times New Roman"/>
              </a:rPr>
              <a:t>)</a:t>
            </a:r>
            <a:r>
              <a:rPr lang="en-US" sz="1800" b="1" dirty="0" smtClean="0">
                <a:solidFill>
                  <a:srgbClr val="008000"/>
                </a:solidFill>
                <a:latin typeface="Cambria"/>
                <a:ea typeface="Times New Roman"/>
                <a:cs typeface="Times New Roman"/>
              </a:rPr>
              <a:t>"</a:t>
            </a:r>
            <a:r>
              <a:rPr lang="en-US" sz="1800" dirty="0" smtClean="0">
                <a:solidFill>
                  <a:srgbClr val="000000"/>
                </a:solidFill>
                <a:latin typeface="Cambria"/>
                <a:ea typeface="Times New Roman"/>
                <a:cs typeface="Times New Roman"/>
              </a:rPr>
              <a:t>&gt;&lt;</a:t>
            </a:r>
            <a:r>
              <a:rPr lang="en-US" sz="1800" b="1" smtClean="0">
                <a:solidFill>
                  <a:srgbClr val="000080"/>
                </a:solidFill>
                <a:latin typeface="Cambria"/>
                <a:ea typeface="Times New Roman"/>
                <a:cs typeface="Times New Roman"/>
              </a:rPr>
              <a:t>span </a:t>
            </a:r>
            <a:r>
              <a:rPr lang="el-GR" sz="1800" b="1" smtClean="0">
                <a:solidFill>
                  <a:srgbClr val="000080"/>
                </a:solidFill>
                <a:latin typeface="Cambria"/>
                <a:ea typeface="Times New Roman"/>
                <a:cs typeface="Times New Roman"/>
              </a:rPr>
              <a:t> </a:t>
            </a:r>
            <a:r>
              <a:rPr lang="el-GR" sz="1800" b="1" smtClean="0">
                <a:solidFill>
                  <a:srgbClr val="000080"/>
                </a:solidFill>
                <a:latin typeface="Cambria"/>
                <a:ea typeface="Times New Roman"/>
                <a:cs typeface="Times New Roman"/>
              </a:rPr>
              <a:t>     </a:t>
            </a:r>
            <a:r>
              <a:rPr lang="en-US" sz="1800" b="1" smtClean="0">
                <a:solidFill>
                  <a:srgbClr val="0000FF"/>
                </a:solidFill>
                <a:latin typeface="Cambria"/>
                <a:ea typeface="Times New Roman"/>
                <a:cs typeface="Times New Roman"/>
              </a:rPr>
              <a:t>class</a:t>
            </a:r>
            <a:r>
              <a:rPr lang="en-US" sz="1800" b="1" dirty="0" smtClean="0">
                <a:solidFill>
                  <a:srgbClr val="0000FF"/>
                </a:solidFill>
                <a:latin typeface="Cambria"/>
                <a:ea typeface="Times New Roman"/>
                <a:cs typeface="Times New Roman"/>
              </a:rPr>
              <a:t>=</a:t>
            </a:r>
            <a:r>
              <a:rPr lang="en-US" sz="1800" b="1" dirty="0" smtClean="0">
                <a:solidFill>
                  <a:srgbClr val="008000"/>
                </a:solidFill>
                <a:latin typeface="Cambria"/>
                <a:ea typeface="Times New Roman"/>
                <a:cs typeface="Times New Roman"/>
              </a:rPr>
              <a:t>"</a:t>
            </a:r>
            <a:r>
              <a:rPr lang="en-US" sz="1800" b="1" err="1" smtClean="0">
                <a:solidFill>
                  <a:srgbClr val="008000"/>
                </a:solidFill>
                <a:latin typeface="Cambria"/>
                <a:ea typeface="Times New Roman"/>
                <a:cs typeface="Times New Roman"/>
              </a:rPr>
              <a:t>glyphicon</a:t>
            </a:r>
            <a:r>
              <a:rPr lang="en-US" sz="1800" b="1" smtClean="0">
                <a:solidFill>
                  <a:srgbClr val="008000"/>
                </a:solidFill>
                <a:latin typeface="Cambria"/>
                <a:ea typeface="Times New Roman"/>
                <a:cs typeface="Times New Roman"/>
              </a:rPr>
              <a:t> </a:t>
            </a:r>
            <a:r>
              <a:rPr lang="el-GR" sz="1800" b="1" smtClean="0">
                <a:solidFill>
                  <a:srgbClr val="008000"/>
                </a:solidFill>
                <a:latin typeface="Cambria"/>
                <a:ea typeface="Times New Roman"/>
                <a:cs typeface="Times New Roman"/>
              </a:rPr>
              <a:t>	</a:t>
            </a:r>
            <a:r>
              <a:rPr lang="en-US" sz="1800" b="1" smtClean="0">
                <a:solidFill>
                  <a:srgbClr val="008000"/>
                </a:solidFill>
                <a:latin typeface="Cambria"/>
                <a:ea typeface="Times New Roman"/>
                <a:cs typeface="Times New Roman"/>
              </a:rPr>
              <a:t>glyphicon-pencil</a:t>
            </a:r>
            <a:r>
              <a:rPr lang="en-US" sz="1800" b="1" dirty="0" smtClean="0">
                <a:solidFill>
                  <a:srgbClr val="008000"/>
                </a:solidFill>
                <a:latin typeface="Cambria"/>
                <a:ea typeface="Times New Roman"/>
                <a:cs typeface="Times New Roman"/>
              </a:rPr>
              <a:t>"</a:t>
            </a:r>
            <a:r>
              <a:rPr lang="en-US" sz="1800" dirty="0" smtClean="0">
                <a:solidFill>
                  <a:srgbClr val="000000"/>
                </a:solidFill>
                <a:latin typeface="Cambria"/>
                <a:ea typeface="Times New Roman"/>
                <a:cs typeface="Times New Roman"/>
              </a:rPr>
              <a:t>&gt;&lt;/</a:t>
            </a:r>
            <a:r>
              <a:rPr lang="en-US" sz="1800" b="1" dirty="0" smtClean="0">
                <a:solidFill>
                  <a:srgbClr val="000080"/>
                </a:solidFill>
                <a:latin typeface="Cambria"/>
                <a:ea typeface="Times New Roman"/>
                <a:cs typeface="Times New Roman"/>
              </a:rPr>
              <a:t>span</a:t>
            </a:r>
            <a:r>
              <a:rPr lang="en-US" sz="1800" dirty="0" smtClean="0">
                <a:solidFill>
                  <a:srgbClr val="000000"/>
                </a:solidFill>
                <a:latin typeface="Cambria"/>
                <a:ea typeface="Times New Roman"/>
                <a:cs typeface="Times New Roman"/>
              </a:rPr>
              <a:t>&gt; Practice&lt;/</a:t>
            </a:r>
            <a:r>
              <a:rPr lang="en-US" sz="1800" b="1" dirty="0" smtClean="0">
                <a:solidFill>
                  <a:srgbClr val="000080"/>
                </a:solidFill>
                <a:latin typeface="Cambria"/>
                <a:ea typeface="Times New Roman"/>
                <a:cs typeface="Times New Roman"/>
              </a:rPr>
              <a:t>a</a:t>
            </a:r>
            <a:r>
              <a:rPr lang="en-US" sz="1800" dirty="0" smtClean="0">
                <a:solidFill>
                  <a:srgbClr val="000000"/>
                </a:solidFill>
                <a:latin typeface="Cambria"/>
                <a:ea typeface="Times New Roman"/>
                <a:cs typeface="Times New Roman"/>
              </a:rPr>
              <a:t>&gt;&lt;/</a:t>
            </a:r>
            <a:r>
              <a:rPr lang="en-US" sz="1800" b="1" err="1" smtClean="0">
                <a:solidFill>
                  <a:srgbClr val="000080"/>
                </a:solidFill>
                <a:latin typeface="Cambria"/>
                <a:ea typeface="Times New Roman"/>
                <a:cs typeface="Times New Roman"/>
              </a:rPr>
              <a:t>li</a:t>
            </a:r>
            <a:r>
              <a:rPr lang="en-US" sz="1800" smtClean="0">
                <a:solidFill>
                  <a:srgbClr val="000000"/>
                </a:solidFill>
                <a:latin typeface="Cambria"/>
                <a:ea typeface="Times New Roman"/>
                <a:cs typeface="Times New Roman"/>
              </a:rPr>
              <a:t>&gt;</a:t>
            </a:r>
            <a:endParaRPr lang="el-GR" sz="1800" dirty="0" smtClean="0">
              <a:solidFill>
                <a:srgbClr val="000000"/>
              </a:solidFill>
              <a:latin typeface="Cambria"/>
              <a:ea typeface="Times New Roman"/>
              <a:cs typeface="Times New Roman"/>
            </a:endParaRPr>
          </a:p>
          <a:p>
            <a:pPr>
              <a:buNone/>
            </a:pPr>
            <a:r>
              <a:rPr lang="el-GR" sz="1800" dirty="0" smtClean="0">
                <a:solidFill>
                  <a:srgbClr val="000000"/>
                </a:solidFill>
                <a:latin typeface="Cambria"/>
                <a:ea typeface="Times New Roman"/>
                <a:cs typeface="Times New Roman"/>
              </a:rPr>
              <a:t>		</a:t>
            </a:r>
            <a:r>
              <a:rPr lang="en-US" sz="1800" smtClean="0">
                <a:solidFill>
                  <a:srgbClr val="000000"/>
                </a:solidFill>
                <a:latin typeface="Cambria"/>
                <a:ea typeface="Times New Roman"/>
                <a:cs typeface="Times New Roman"/>
              </a:rPr>
              <a:t>&lt;</a:t>
            </a:r>
            <a:r>
              <a:rPr lang="en-US" sz="1800" b="1" smtClean="0">
                <a:solidFill>
                  <a:srgbClr val="000080"/>
                </a:solidFill>
                <a:latin typeface="Cambria"/>
                <a:ea typeface="Times New Roman"/>
                <a:cs typeface="Times New Roman"/>
              </a:rPr>
              <a:t>li</a:t>
            </a:r>
            <a:r>
              <a:rPr lang="en-US" sz="1800" smtClean="0">
                <a:solidFill>
                  <a:srgbClr val="000000"/>
                </a:solidFill>
                <a:latin typeface="Cambria"/>
                <a:ea typeface="Times New Roman"/>
                <a:cs typeface="Times New Roman"/>
              </a:rPr>
              <a:t>&gt;&lt;</a:t>
            </a:r>
            <a:r>
              <a:rPr lang="en-US" sz="1800" b="1" smtClean="0">
                <a:solidFill>
                  <a:srgbClr val="000080"/>
                </a:solidFill>
                <a:latin typeface="Cambria"/>
                <a:ea typeface="Times New Roman"/>
                <a:cs typeface="Times New Roman"/>
              </a:rPr>
              <a:t>a </a:t>
            </a:r>
            <a:r>
              <a:rPr lang="en-US" sz="1800" b="1" smtClean="0">
                <a:solidFill>
                  <a:srgbClr val="0000FF"/>
                </a:solidFill>
                <a:latin typeface="Cambria"/>
                <a:ea typeface="Times New Roman"/>
                <a:cs typeface="Times New Roman"/>
              </a:rPr>
              <a:t>tabindex=</a:t>
            </a:r>
            <a:r>
              <a:rPr lang="en-US" sz="1800" b="1" smtClean="0">
                <a:solidFill>
                  <a:srgbClr val="008000"/>
                </a:solidFill>
                <a:latin typeface="Cambria"/>
                <a:ea typeface="Times New Roman"/>
                <a:cs typeface="Times New Roman"/>
              </a:rPr>
              <a:t>"0" </a:t>
            </a:r>
            <a:r>
              <a:rPr lang="en-US" sz="1800" b="1" smtClean="0">
                <a:solidFill>
                  <a:srgbClr val="0000FF"/>
                </a:solidFill>
                <a:latin typeface="Cambria"/>
                <a:ea typeface="Times New Roman"/>
                <a:cs typeface="Times New Roman"/>
              </a:rPr>
              <a:t>onclick=</a:t>
            </a:r>
            <a:r>
              <a:rPr lang="en-US" sz="1800" b="1" smtClean="0">
                <a:solidFill>
                  <a:srgbClr val="008000"/>
                </a:solidFill>
                <a:latin typeface="Cambria"/>
                <a:ea typeface="Times New Roman"/>
                <a:cs typeface="Times New Roman"/>
              </a:rPr>
              <a:t>"</a:t>
            </a:r>
            <a:r>
              <a:rPr lang="en-US" sz="1800" i="1" smtClean="0">
                <a:solidFill>
                  <a:srgbClr val="000000"/>
                </a:solidFill>
                <a:latin typeface="Cambria"/>
                <a:ea typeface="Times New Roman"/>
                <a:cs typeface="Times New Roman"/>
              </a:rPr>
              <a:t>goToTheory</a:t>
            </a:r>
            <a:r>
              <a:rPr lang="en-US" sz="1800" smtClean="0">
                <a:solidFill>
                  <a:srgbClr val="000000"/>
                </a:solidFill>
                <a:latin typeface="Cambria"/>
                <a:ea typeface="Times New Roman"/>
                <a:cs typeface="Times New Roman"/>
              </a:rPr>
              <a:t>(</a:t>
            </a:r>
            <a:r>
              <a:rPr lang="en-US" sz="1800" b="1" smtClean="0">
                <a:solidFill>
                  <a:srgbClr val="008000"/>
                </a:solidFill>
                <a:latin typeface="Cambria"/>
                <a:ea typeface="Times New Roman"/>
                <a:cs typeface="Times New Roman"/>
              </a:rPr>
              <a:t>'</a:t>
            </a:r>
            <a:r>
              <a:rPr lang="en-US" sz="1800" smtClean="0">
                <a:solidFill>
                  <a:srgbClr val="FF0000"/>
                </a:solidFill>
                <a:latin typeface="Cambria"/>
                <a:ea typeface="Times New Roman"/>
                <a:cs typeface="Times New Roman"/>
              </a:rPr>
              <a:t>algorithm</a:t>
            </a:r>
            <a:r>
              <a:rPr lang="en-US" sz="1800" b="1" smtClean="0">
                <a:solidFill>
                  <a:srgbClr val="008000"/>
                </a:solidFill>
                <a:latin typeface="Cambria"/>
                <a:ea typeface="Times New Roman"/>
                <a:cs typeface="Times New Roman"/>
              </a:rPr>
              <a:t>'</a:t>
            </a:r>
            <a:r>
              <a:rPr lang="en-US" sz="1800" smtClean="0">
                <a:solidFill>
                  <a:srgbClr val="000000"/>
                </a:solidFill>
                <a:latin typeface="Cambria"/>
                <a:ea typeface="Times New Roman"/>
                <a:cs typeface="Times New Roman"/>
              </a:rPr>
              <a:t>)</a:t>
            </a:r>
            <a:r>
              <a:rPr lang="en-US" sz="1800" b="1" smtClean="0">
                <a:solidFill>
                  <a:srgbClr val="008000"/>
                </a:solidFill>
                <a:latin typeface="Cambria"/>
                <a:ea typeface="Times New Roman"/>
                <a:cs typeface="Times New Roman"/>
              </a:rPr>
              <a:t>"</a:t>
            </a:r>
            <a:r>
              <a:rPr lang="en-US" sz="1800" smtClean="0">
                <a:solidFill>
                  <a:srgbClr val="000000"/>
                </a:solidFill>
                <a:latin typeface="Cambria"/>
                <a:ea typeface="Times New Roman"/>
                <a:cs typeface="Times New Roman"/>
              </a:rPr>
              <a:t>&gt;&lt;</a:t>
            </a:r>
            <a:r>
              <a:rPr lang="en-US" sz="1800" b="1" smtClean="0">
                <a:solidFill>
                  <a:srgbClr val="000080"/>
                </a:solidFill>
                <a:latin typeface="Cambria"/>
                <a:ea typeface="Times New Roman"/>
                <a:cs typeface="Times New Roman"/>
              </a:rPr>
              <a:t>span </a:t>
            </a:r>
            <a:r>
              <a:rPr lang="el-GR" sz="1800" b="1" smtClean="0">
                <a:solidFill>
                  <a:srgbClr val="000080"/>
                </a:solidFill>
                <a:latin typeface="Cambria"/>
                <a:ea typeface="Times New Roman"/>
                <a:cs typeface="Times New Roman"/>
              </a:rPr>
              <a:t>        </a:t>
            </a:r>
            <a:r>
              <a:rPr lang="en-US" sz="1800" b="1" smtClean="0">
                <a:solidFill>
                  <a:srgbClr val="0000FF"/>
                </a:solidFill>
                <a:latin typeface="Cambria"/>
                <a:ea typeface="Times New Roman"/>
                <a:cs typeface="Times New Roman"/>
              </a:rPr>
              <a:t>class</a:t>
            </a:r>
            <a:r>
              <a:rPr lang="en-US" sz="1800" b="1" smtClean="0">
                <a:solidFill>
                  <a:srgbClr val="0000FF"/>
                </a:solidFill>
                <a:latin typeface="Cambria"/>
                <a:ea typeface="Times New Roman"/>
                <a:cs typeface="Times New Roman"/>
              </a:rPr>
              <a:t>=</a:t>
            </a:r>
            <a:r>
              <a:rPr lang="en-US" sz="1800" b="1" smtClean="0">
                <a:solidFill>
                  <a:srgbClr val="008000"/>
                </a:solidFill>
                <a:latin typeface="Cambria"/>
                <a:ea typeface="Times New Roman"/>
                <a:cs typeface="Times New Roman"/>
              </a:rPr>
              <a:t>"</a:t>
            </a:r>
            <a:r>
              <a:rPr lang="en-US" sz="1800" b="1" smtClean="0">
                <a:solidFill>
                  <a:srgbClr val="008000"/>
                </a:solidFill>
                <a:latin typeface="Cambria"/>
                <a:ea typeface="Times New Roman"/>
                <a:cs typeface="Times New Roman"/>
              </a:rPr>
              <a:t>glyphicon </a:t>
            </a:r>
            <a:r>
              <a:rPr lang="el-GR" sz="1800" b="1" smtClean="0">
                <a:solidFill>
                  <a:srgbClr val="008000"/>
                </a:solidFill>
                <a:latin typeface="Cambria"/>
                <a:ea typeface="Times New Roman"/>
                <a:cs typeface="Times New Roman"/>
              </a:rPr>
              <a:t>	</a:t>
            </a:r>
            <a:r>
              <a:rPr lang="en-US" sz="1800" b="1" smtClean="0">
                <a:solidFill>
                  <a:srgbClr val="008000"/>
                </a:solidFill>
                <a:latin typeface="Cambria"/>
                <a:ea typeface="Times New Roman"/>
                <a:cs typeface="Times New Roman"/>
              </a:rPr>
              <a:t>glyphicon-book</a:t>
            </a:r>
            <a:r>
              <a:rPr lang="en-US" sz="1800" b="1" dirty="0" err="1" smtClean="0">
                <a:solidFill>
                  <a:srgbClr val="008000"/>
                </a:solidFill>
                <a:latin typeface="Cambria"/>
                <a:ea typeface="Times New Roman"/>
                <a:cs typeface="Times New Roman"/>
              </a:rPr>
              <a:t>"</a:t>
            </a:r>
            <a:r>
              <a:rPr lang="en-US" sz="1800" dirty="0" err="1" smtClean="0">
                <a:solidFill>
                  <a:srgbClr val="000000"/>
                </a:solidFill>
                <a:latin typeface="Cambria"/>
                <a:ea typeface="Times New Roman"/>
                <a:cs typeface="Times New Roman"/>
              </a:rPr>
              <a:t>&gt;</a:t>
            </a:r>
            <a:r>
              <a:rPr lang="en-US" sz="1800" dirty="0" smtClean="0">
                <a:solidFill>
                  <a:srgbClr val="000000"/>
                </a:solidFill>
                <a:latin typeface="Cambria"/>
                <a:ea typeface="Times New Roman"/>
                <a:cs typeface="Times New Roman"/>
              </a:rPr>
              <a:t>&lt;/</a:t>
            </a:r>
            <a:r>
              <a:rPr lang="en-US" sz="1800" b="1" dirty="0" smtClean="0">
                <a:solidFill>
                  <a:srgbClr val="000080"/>
                </a:solidFill>
                <a:latin typeface="Cambria"/>
                <a:ea typeface="Times New Roman"/>
                <a:cs typeface="Times New Roman"/>
              </a:rPr>
              <a:t>spa</a:t>
            </a:r>
            <a:r>
              <a:rPr lang="en-US" sz="1800" b="1" dirty="0" err="1" smtClean="0">
                <a:solidFill>
                  <a:srgbClr val="000080"/>
                </a:solidFill>
                <a:latin typeface="Cambria"/>
                <a:ea typeface="Times New Roman"/>
                <a:cs typeface="Times New Roman"/>
              </a:rPr>
              <a:t>n</a:t>
            </a:r>
            <a:r>
              <a:rPr lang="en-US" sz="1800" dirty="0" err="1" smtClean="0">
                <a:solidFill>
                  <a:srgbClr val="000000"/>
                </a:solidFill>
                <a:latin typeface="Cambria"/>
                <a:ea typeface="Times New Roman"/>
                <a:cs typeface="Times New Roman"/>
              </a:rPr>
              <a:t>&gt; Theo</a:t>
            </a:r>
            <a:r>
              <a:rPr lang="en-US" sz="1800" dirty="0" smtClean="0">
                <a:solidFill>
                  <a:srgbClr val="000000"/>
                </a:solidFill>
                <a:latin typeface="Cambria"/>
                <a:ea typeface="Times New Roman"/>
                <a:cs typeface="Times New Roman"/>
              </a:rPr>
              <a:t>ry</a:t>
            </a:r>
            <a:r>
              <a:rPr lang="en-US" sz="1800" dirty="0" err="1" smtClean="0">
                <a:solidFill>
                  <a:srgbClr val="000000"/>
                </a:solidFill>
                <a:latin typeface="Cambria"/>
                <a:ea typeface="Times New Roman"/>
                <a:cs typeface="Times New Roman"/>
              </a:rPr>
              <a:t>&lt;/</a:t>
            </a:r>
            <a:r>
              <a:rPr lang="en-US" sz="1800" b="1" dirty="0" err="1" smtClean="0">
                <a:solidFill>
                  <a:srgbClr val="000080"/>
                </a:solidFill>
                <a:latin typeface="Cambria"/>
                <a:ea typeface="Times New Roman"/>
                <a:cs typeface="Times New Roman"/>
              </a:rPr>
              <a:t>a</a:t>
            </a:r>
            <a:r>
              <a:rPr lang="en-US" sz="1800" dirty="0" err="1" smtClean="0">
                <a:solidFill>
                  <a:srgbClr val="000000"/>
                </a:solidFill>
                <a:latin typeface="Cambria"/>
                <a:ea typeface="Times New Roman"/>
                <a:cs typeface="Times New Roman"/>
              </a:rPr>
              <a:t>&gt;&lt;/</a:t>
            </a:r>
            <a:r>
              <a:rPr lang="en-US" sz="1800" b="1" dirty="0" err="1" smtClean="0">
                <a:solidFill>
                  <a:srgbClr val="000080"/>
                </a:solidFill>
                <a:latin typeface="Cambria"/>
                <a:ea typeface="Times New Roman"/>
                <a:cs typeface="Times New Roman"/>
              </a:rPr>
              <a:t>li</a:t>
            </a:r>
            <a:r>
              <a:rPr lang="en-US" sz="1800" dirty="0" err="1" smtClean="0">
                <a:solidFill>
                  <a:srgbClr val="000000"/>
                </a:solidFill>
                <a:latin typeface="Cambria"/>
                <a:ea typeface="Times New Roman"/>
                <a:cs typeface="Times New Roman"/>
              </a:rPr>
              <a:t>&gt;</a:t>
            </a:r>
            <a:br>
              <a:rPr lang="en-US" sz="1800" dirty="0" err="1" smtClean="0">
                <a:solidFill>
                  <a:srgbClr val="000000"/>
                </a:solidFill>
                <a:latin typeface="Cambria"/>
                <a:ea typeface="Times New Roman"/>
                <a:cs typeface="Times New Roman"/>
              </a:rPr>
            </a:br>
            <a:r>
              <a:rPr lang="en-US" sz="1800" smtClean="0">
                <a:solidFill>
                  <a:srgbClr val="000000"/>
                </a:solidFill>
                <a:latin typeface="Cambria"/>
                <a:ea typeface="Times New Roman"/>
                <a:cs typeface="Times New Roman"/>
              </a:rPr>
              <a:t>&lt;/</a:t>
            </a:r>
            <a:r>
              <a:rPr lang="en-US" sz="1800" b="1" smtClean="0">
                <a:solidFill>
                  <a:srgbClr val="000080"/>
                </a:solidFill>
                <a:latin typeface="Cambria"/>
                <a:ea typeface="Times New Roman"/>
                <a:cs typeface="Times New Roman"/>
              </a:rPr>
              <a:t>ul</a:t>
            </a:r>
            <a:r>
              <a:rPr lang="en-US" sz="1800" smtClean="0">
                <a:solidFill>
                  <a:srgbClr val="000000"/>
                </a:solidFill>
                <a:latin typeface="Cambria"/>
                <a:ea typeface="Times New Roman"/>
                <a:cs typeface="Times New Roman"/>
              </a:rPr>
              <a:t>&gt;</a:t>
            </a:r>
            <a:br>
              <a:rPr lang="en-US" sz="1800" smtClean="0">
                <a:solidFill>
                  <a:srgbClr val="000000"/>
                </a:solidFill>
                <a:latin typeface="Cambria"/>
                <a:ea typeface="Times New Roman"/>
                <a:cs typeface="Times New Roman"/>
              </a:rPr>
            </a:br>
            <a:r>
              <a:rPr lang="en-US" sz="1800" smtClean="0">
                <a:solidFill>
                  <a:srgbClr val="000000"/>
                </a:solidFill>
                <a:latin typeface="Cambria"/>
                <a:ea typeface="Times New Roman"/>
                <a:cs typeface="Times New Roman"/>
              </a:rPr>
              <a:t>&lt;/</a:t>
            </a:r>
            <a:r>
              <a:rPr lang="en-US" sz="1800" b="1" smtClean="0">
                <a:solidFill>
                  <a:srgbClr val="000080"/>
                </a:solidFill>
                <a:latin typeface="Cambria"/>
                <a:ea typeface="Times New Roman"/>
                <a:cs typeface="Times New Roman"/>
              </a:rPr>
              <a:t>li</a:t>
            </a:r>
            <a:r>
              <a:rPr lang="en-US" sz="1800" smtClean="0">
                <a:solidFill>
                  <a:srgbClr val="000000"/>
                </a:solidFill>
                <a:latin typeface="Cambria"/>
                <a:ea typeface="Times New Roman"/>
                <a:cs typeface="Times New Roman"/>
              </a:rPr>
              <a:t>&gt;</a:t>
            </a:r>
            <a:br>
              <a:rPr lang="en-US" sz="1800" smtClean="0">
                <a:solidFill>
                  <a:srgbClr val="000000"/>
                </a:solidFill>
                <a:latin typeface="Cambria"/>
                <a:ea typeface="Times New Roman"/>
                <a:cs typeface="Times New Roman"/>
              </a:rPr>
            </a:br>
            <a:endParaRPr lang="el-GR" sz="18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title"/>
          </p:nvPr>
        </p:nvSpPr>
        <p:spPr/>
        <p:txBody>
          <a:bodyPr rtlCol="0"/>
          <a:lstStyle/>
          <a:p>
            <a:pPr rtl="0"/>
            <a:r>
              <a:rPr lang="el-GR" dirty="0"/>
              <a:t>Διάταξη </a:t>
            </a:r>
            <a:r>
              <a:rPr lang="el-GR" dirty="0" smtClean="0"/>
              <a:t>εργασίας</a:t>
            </a:r>
            <a:endParaRPr lang="el-GR" dirty="0"/>
          </a:p>
        </p:txBody>
      </p:sp>
      <p:graphicFrame>
        <p:nvGraphicFramePr>
          <p:cNvPr id="4" name="Θέση περιεχομένου 3"/>
          <p:cNvGraphicFramePr>
            <a:graphicFrameLocks noGrp="1"/>
          </p:cNvGraphicFramePr>
          <p:nvPr>
            <p:ph idx="1"/>
            <p:extLst>
              <p:ext uri="{D42A27DB-BD31-4B8C-83A1-F6EECF244321}">
                <p14:modId xmlns:p14="http://schemas.microsoft.com/office/powerpoint/2010/main" xmlns="" val="2397345440"/>
              </p:ext>
            </p:extLst>
          </p:nvPr>
        </p:nvGraphicFramePr>
        <p:xfrm>
          <a:off x="1104900" y="1600200"/>
          <a:ext cx="9982200" cy="4572000"/>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xmlns="" val="4224509479"/>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l-GR" sz="1800" dirty="0" smtClean="0"/>
              <a:t>Αρχείο </a:t>
            </a:r>
            <a:r>
              <a:rPr lang="en-US" sz="1800" dirty="0" smtClean="0"/>
              <a:t>theories</a:t>
            </a:r>
            <a:r>
              <a:rPr lang="el-GR" sz="1800" dirty="0" smtClean="0"/>
              <a:t>.</a:t>
            </a:r>
            <a:r>
              <a:rPr lang="en-US" sz="1800" dirty="0" err="1" smtClean="0"/>
              <a:t>js</a:t>
            </a:r>
            <a:r>
              <a:rPr lang="el-GR" sz="1800" dirty="0" smtClean="0"/>
              <a:t> - Αντικείμενο </a:t>
            </a:r>
            <a:r>
              <a:rPr lang="en-US" sz="1800" dirty="0" smtClean="0"/>
              <a:t>theories</a:t>
            </a:r>
            <a:endParaRPr lang="el-GR" sz="1800" dirty="0" smtClean="0"/>
          </a:p>
          <a:p>
            <a:r>
              <a:rPr lang="el-GR" sz="1800" dirty="0" smtClean="0"/>
              <a:t>Πρότυπη συνάρτηση για εισαγωγή αλγορίθμου στη εφαρμογή. Εκτελείται όταν πατηθεί το κουμπί «</a:t>
            </a:r>
            <a:r>
              <a:rPr lang="en-US" sz="1800" dirty="0" smtClean="0"/>
              <a:t>use</a:t>
            </a:r>
            <a:r>
              <a:rPr lang="el-GR" sz="1800" dirty="0" smtClean="0"/>
              <a:t>». </a:t>
            </a:r>
            <a:endParaRPr lang="el-GR" sz="1800" dirty="0" smtClean="0"/>
          </a:p>
          <a:p>
            <a:r>
              <a:rPr lang="en-US" sz="1800" b="1" dirty="0" smtClean="0">
                <a:solidFill>
                  <a:srgbClr val="000080"/>
                </a:solidFill>
              </a:rPr>
              <a:t>function </a:t>
            </a:r>
            <a:r>
              <a:rPr lang="en-US" sz="1800" dirty="0" smtClean="0">
                <a:solidFill>
                  <a:srgbClr val="FF0000"/>
                </a:solidFill>
              </a:rPr>
              <a:t>algorithm</a:t>
            </a:r>
            <a:r>
              <a:rPr lang="el-GR" sz="1800" dirty="0" smtClean="0">
                <a:solidFill>
                  <a:srgbClr val="000000"/>
                </a:solidFill>
              </a:rPr>
              <a:t>()</a:t>
            </a:r>
            <a:br>
              <a:rPr lang="el-GR" sz="1800" dirty="0" smtClean="0">
                <a:solidFill>
                  <a:srgbClr val="000000"/>
                </a:solidFill>
              </a:rPr>
            </a:br>
            <a:r>
              <a:rPr lang="el-GR" sz="1800" dirty="0" smtClean="0">
                <a:solidFill>
                  <a:srgbClr val="000000"/>
                </a:solidFill>
              </a:rPr>
              <a:t>{</a:t>
            </a:r>
            <a:br>
              <a:rPr lang="el-GR" sz="1800" dirty="0" smtClean="0">
                <a:solidFill>
                  <a:srgbClr val="000000"/>
                </a:solidFill>
              </a:rPr>
            </a:br>
            <a:r>
              <a:rPr lang="en-US" sz="1800" b="1" dirty="0" smtClean="0">
                <a:solidFill>
                  <a:srgbClr val="000080"/>
                </a:solidFill>
              </a:rPr>
              <a:t>if </a:t>
            </a:r>
            <a:r>
              <a:rPr lang="el-GR" sz="1800" dirty="0" smtClean="0">
                <a:solidFill>
                  <a:srgbClr val="000000"/>
                </a:solidFill>
              </a:rPr>
              <a:t>(</a:t>
            </a:r>
            <a:r>
              <a:rPr lang="en-US" sz="1800" dirty="0" err="1" smtClean="0">
                <a:solidFill>
                  <a:srgbClr val="000000"/>
                </a:solidFill>
              </a:rPr>
              <a:t>getStorItem</a:t>
            </a:r>
            <a:r>
              <a:rPr lang="el-GR" sz="1800" dirty="0" smtClean="0">
                <a:solidFill>
                  <a:srgbClr val="000000"/>
                </a:solidFill>
              </a:rPr>
              <a:t>(</a:t>
            </a:r>
            <a:r>
              <a:rPr lang="el-GR" sz="1800" b="1" dirty="0" smtClean="0">
                <a:solidFill>
                  <a:srgbClr val="008000"/>
                </a:solidFill>
              </a:rPr>
              <a:t>'</a:t>
            </a:r>
            <a:r>
              <a:rPr lang="en-US" sz="1800" b="1" dirty="0" err="1" smtClean="0">
                <a:solidFill>
                  <a:srgbClr val="008000"/>
                </a:solidFill>
              </a:rPr>
              <a:t>imgData</a:t>
            </a:r>
            <a:r>
              <a:rPr lang="el-GR" sz="1800" b="1" dirty="0" smtClean="0">
                <a:solidFill>
                  <a:srgbClr val="008000"/>
                </a:solidFill>
              </a:rPr>
              <a:t>'</a:t>
            </a:r>
            <a:r>
              <a:rPr lang="el-GR" sz="1800" dirty="0" smtClean="0">
                <a:solidFill>
                  <a:srgbClr val="000000"/>
                </a:solidFill>
              </a:rPr>
              <a:t>) == </a:t>
            </a:r>
            <a:r>
              <a:rPr lang="en-US" sz="1800" b="1" dirty="0" smtClean="0">
                <a:solidFill>
                  <a:srgbClr val="000080"/>
                </a:solidFill>
              </a:rPr>
              <a:t>null</a:t>
            </a:r>
            <a:r>
              <a:rPr lang="el-GR" sz="1800" dirty="0" smtClean="0">
                <a:solidFill>
                  <a:srgbClr val="000000"/>
                </a:solidFill>
              </a:rPr>
              <a:t>) </a:t>
            </a:r>
            <a:r>
              <a:rPr lang="el-GR" sz="1800" i="1" dirty="0" smtClean="0">
                <a:solidFill>
                  <a:srgbClr val="808080"/>
                </a:solidFill>
              </a:rPr>
              <a:t>// ελέγχει αν ο πίνακας είναι γεμάτος. Δηλαδή αν έχει φορτωθεί κάποια εικόνα στην εφαρμογή.</a:t>
            </a:r>
            <a:br>
              <a:rPr lang="el-GR" sz="1800" i="1" dirty="0" smtClean="0">
                <a:solidFill>
                  <a:srgbClr val="808080"/>
                </a:solidFill>
              </a:rPr>
            </a:br>
            <a:r>
              <a:rPr lang="el-GR" sz="1800" dirty="0" smtClean="0">
                <a:solidFill>
                  <a:srgbClr val="000000"/>
                </a:solidFill>
              </a:rPr>
              <a:t>{</a:t>
            </a:r>
            <a:br>
              <a:rPr lang="el-GR" sz="1800" dirty="0" smtClean="0">
                <a:solidFill>
                  <a:srgbClr val="000000"/>
                </a:solidFill>
              </a:rPr>
            </a:br>
            <a:r>
              <a:rPr lang="el-GR" sz="1800" dirty="0" smtClean="0">
                <a:solidFill>
                  <a:srgbClr val="000000"/>
                </a:solidFill>
              </a:rPr>
              <a:t>        $(</a:t>
            </a:r>
            <a:r>
              <a:rPr lang="el-GR" sz="1800" b="1" dirty="0" smtClean="0">
                <a:solidFill>
                  <a:srgbClr val="008000"/>
                </a:solidFill>
              </a:rPr>
              <a:t>"#</a:t>
            </a:r>
            <a:r>
              <a:rPr lang="en-US" sz="1800" b="1" dirty="0" smtClean="0">
                <a:solidFill>
                  <a:srgbClr val="008000"/>
                </a:solidFill>
              </a:rPr>
              <a:t>error</a:t>
            </a:r>
            <a:r>
              <a:rPr lang="el-GR" sz="1800" b="1" dirty="0" smtClean="0">
                <a:solidFill>
                  <a:srgbClr val="008000"/>
                </a:solidFill>
              </a:rPr>
              <a:t>-</a:t>
            </a:r>
            <a:r>
              <a:rPr lang="en-US" sz="1800" b="1" dirty="0" err="1" smtClean="0">
                <a:solidFill>
                  <a:srgbClr val="008000"/>
                </a:solidFill>
              </a:rPr>
              <a:t>msg</a:t>
            </a:r>
            <a:r>
              <a:rPr lang="el-GR" sz="1800" b="1" dirty="0" smtClean="0">
                <a:solidFill>
                  <a:srgbClr val="008000"/>
                </a:solidFill>
              </a:rPr>
              <a:t>"</a:t>
            </a:r>
            <a:r>
              <a:rPr lang="el-GR" sz="1800" dirty="0" smtClean="0">
                <a:solidFill>
                  <a:srgbClr val="000000"/>
                </a:solidFill>
              </a:rPr>
              <a:t>).</a:t>
            </a:r>
            <a:r>
              <a:rPr lang="en-US" sz="1800" dirty="0" smtClean="0">
                <a:solidFill>
                  <a:srgbClr val="000000"/>
                </a:solidFill>
              </a:rPr>
              <a:t>html</a:t>
            </a: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You must first upload an image</a:t>
            </a:r>
            <a:r>
              <a:rPr lang="el-GR" sz="1800" b="1" dirty="0" smtClean="0">
                <a:solidFill>
                  <a:srgbClr val="008000"/>
                </a:solidFill>
              </a:rPr>
              <a:t>!"</a:t>
            </a:r>
            <a:r>
              <a:rPr lang="el-GR" sz="1800" dirty="0" smtClean="0">
                <a:solidFill>
                  <a:srgbClr val="000000"/>
                </a:solidFill>
              </a:rPr>
              <a:t>);</a:t>
            </a:r>
            <a:br>
              <a:rPr lang="el-GR" sz="1800" dirty="0" smtClean="0">
                <a:solidFill>
                  <a:srgbClr val="000000"/>
                </a:solidFill>
              </a:rPr>
            </a:br>
            <a:r>
              <a:rPr lang="el-GR" sz="1800" dirty="0" smtClean="0">
                <a:solidFill>
                  <a:srgbClr val="000000"/>
                </a:solidFill>
              </a:rPr>
              <a:t>        </a:t>
            </a:r>
            <a:r>
              <a:rPr lang="en-US" sz="1800" dirty="0" err="1" smtClean="0">
                <a:solidFill>
                  <a:srgbClr val="000000"/>
                </a:solidFill>
              </a:rPr>
              <a:t>snackBar</a:t>
            </a:r>
            <a:r>
              <a:rPr lang="el-GR" sz="1800" dirty="0" smtClean="0">
                <a:solidFill>
                  <a:srgbClr val="000000"/>
                </a:solidFill>
              </a:rPr>
              <a:t>();) </a:t>
            </a:r>
            <a:r>
              <a:rPr lang="el-GR" sz="1800" i="1" dirty="0" smtClean="0">
                <a:solidFill>
                  <a:srgbClr val="808080"/>
                </a:solidFill>
              </a:rPr>
              <a:t>// εμφανίζει μήνυμα στην οθόνη αν δεν έχει φορτωθεί εικόνα.</a:t>
            </a:r>
            <a:r>
              <a:rPr lang="el-GR" sz="1800" dirty="0" smtClean="0">
                <a:solidFill>
                  <a:srgbClr val="000000"/>
                </a:solidFill>
              </a:rPr>
              <a:t/>
            </a:r>
            <a:br>
              <a:rPr lang="el-GR" sz="1800" dirty="0" smtClean="0">
                <a:solidFill>
                  <a:srgbClr val="000000"/>
                </a:solidFill>
              </a:rPr>
            </a:br>
            <a:r>
              <a:rPr lang="el-GR" sz="1800" dirty="0" smtClean="0">
                <a:solidFill>
                  <a:srgbClr val="000000"/>
                </a:solidFill>
              </a:rPr>
              <a:t>    } </a:t>
            </a:r>
            <a:r>
              <a:rPr lang="el-GR" sz="1800" dirty="0" smtClean="0"/>
              <a:t/>
            </a:r>
            <a:br>
              <a:rPr lang="el-GR" sz="1800" dirty="0" smtClean="0"/>
            </a:br>
            <a:r>
              <a:rPr lang="en-US" sz="1800" b="1" dirty="0" smtClean="0">
                <a:solidFill>
                  <a:srgbClr val="000080"/>
                </a:solidFill>
              </a:rPr>
              <a:t>else </a:t>
            </a:r>
            <a:r>
              <a:rPr lang="el-GR" sz="1800" dirty="0" smtClean="0">
                <a:solidFill>
                  <a:srgbClr val="000000"/>
                </a:solidFill>
              </a:rPr>
              <a:t>{</a:t>
            </a:r>
            <a:br>
              <a:rPr lang="el-GR" sz="1800" dirty="0" smtClean="0">
                <a:solidFill>
                  <a:srgbClr val="000000"/>
                </a:solidFill>
              </a:rPr>
            </a:br>
            <a:r>
              <a:rPr lang="el-GR" sz="1800" dirty="0" smtClean="0">
                <a:solidFill>
                  <a:srgbClr val="000000"/>
                </a:solidFill>
              </a:rPr>
              <a:t>	</a:t>
            </a:r>
            <a:r>
              <a:rPr lang="en-US" sz="1800" b="1" dirty="0" err="1" smtClean="0">
                <a:solidFill>
                  <a:srgbClr val="000080"/>
                </a:solidFill>
              </a:rPr>
              <a:t>var</a:t>
            </a:r>
            <a:r>
              <a:rPr lang="en-US" sz="1800" b="1" dirty="0" smtClean="0">
                <a:solidFill>
                  <a:srgbClr val="000080"/>
                </a:solidFill>
              </a:rPr>
              <a:t> </a:t>
            </a:r>
            <a:r>
              <a:rPr lang="en-US" sz="1800" dirty="0" err="1" smtClean="0">
                <a:solidFill>
                  <a:srgbClr val="000000"/>
                </a:solidFill>
              </a:rPr>
              <a:t>im</a:t>
            </a:r>
            <a:r>
              <a:rPr lang="el-GR" sz="1800" dirty="0" smtClean="0">
                <a:solidFill>
                  <a:srgbClr val="000000"/>
                </a:solidFill>
              </a:rPr>
              <a:t> = </a:t>
            </a:r>
            <a:r>
              <a:rPr lang="en-US" sz="1800" dirty="0" smtClean="0">
                <a:solidFill>
                  <a:srgbClr val="000000"/>
                </a:solidFill>
              </a:rPr>
              <a:t>document</a:t>
            </a:r>
            <a:r>
              <a:rPr lang="el-GR" sz="1800" dirty="0" smtClean="0">
                <a:solidFill>
                  <a:srgbClr val="000000"/>
                </a:solidFill>
              </a:rPr>
              <a:t>.</a:t>
            </a:r>
            <a:r>
              <a:rPr lang="en-US" sz="1800" dirty="0" err="1" smtClean="0">
                <a:solidFill>
                  <a:srgbClr val="000000"/>
                </a:solidFill>
              </a:rPr>
              <a:t>getElementById</a:t>
            </a: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top</a:t>
            </a:r>
            <a:r>
              <a:rPr lang="el-GR" sz="1800" b="1" dirty="0" smtClean="0">
                <a:solidFill>
                  <a:srgbClr val="008000"/>
                </a:solidFill>
              </a:rPr>
              <a:t>-</a:t>
            </a:r>
            <a:r>
              <a:rPr lang="en-US" sz="1800" b="1" dirty="0" smtClean="0">
                <a:solidFill>
                  <a:srgbClr val="008000"/>
                </a:solidFill>
              </a:rPr>
              <a:t>left</a:t>
            </a:r>
            <a:r>
              <a:rPr lang="el-GR" sz="1800" b="1" dirty="0" smtClean="0">
                <a:solidFill>
                  <a:srgbClr val="008000"/>
                </a:solidFill>
              </a:rPr>
              <a:t>-</a:t>
            </a:r>
            <a:r>
              <a:rPr lang="en-US" sz="1800" b="1" dirty="0" smtClean="0">
                <a:solidFill>
                  <a:srgbClr val="008000"/>
                </a:solidFill>
              </a:rPr>
              <a:t>image</a:t>
            </a:r>
            <a:r>
              <a:rPr lang="el-GR" sz="1800" b="1" dirty="0" smtClean="0">
                <a:solidFill>
                  <a:srgbClr val="008000"/>
                </a:solidFill>
              </a:rPr>
              <a:t>'</a:t>
            </a:r>
            <a:r>
              <a:rPr lang="el-GR" sz="1800" dirty="0" smtClean="0">
                <a:solidFill>
                  <a:srgbClr val="000000"/>
                </a:solidFill>
              </a:rPr>
              <a:t>); ) </a:t>
            </a:r>
            <a:r>
              <a:rPr lang="el-GR" sz="1800" i="1" dirty="0" smtClean="0">
                <a:solidFill>
                  <a:srgbClr val="808080"/>
                </a:solidFill>
              </a:rPr>
              <a:t>// γραπώνει την εικόνα</a:t>
            </a:r>
            <a:r>
              <a:rPr lang="el-GR" sz="1800" dirty="0" smtClean="0">
                <a:solidFill>
                  <a:srgbClr val="000000"/>
                </a:solidFill>
              </a:rPr>
              <a:t> </a:t>
            </a:r>
            <a:br>
              <a:rPr lang="el-GR" sz="1800" dirty="0" smtClean="0">
                <a:solidFill>
                  <a:srgbClr val="000000"/>
                </a:solidFill>
              </a:rPr>
            </a:br>
            <a:r>
              <a:rPr lang="el-GR" sz="1800" dirty="0" smtClean="0">
                <a:solidFill>
                  <a:srgbClr val="000000"/>
                </a:solidFill>
              </a:rPr>
              <a:t>	</a:t>
            </a:r>
            <a:r>
              <a:rPr lang="en-US" sz="1800" b="1" dirty="0" err="1" smtClean="0">
                <a:solidFill>
                  <a:srgbClr val="000080"/>
                </a:solidFill>
              </a:rPr>
              <a:t>var</a:t>
            </a:r>
            <a:r>
              <a:rPr lang="en-US" sz="1800" b="1" dirty="0" smtClean="0">
                <a:solidFill>
                  <a:srgbClr val="000080"/>
                </a:solidFill>
              </a:rPr>
              <a:t> </a:t>
            </a:r>
            <a:r>
              <a:rPr lang="en-US" sz="1800" dirty="0" err="1" smtClean="0">
                <a:solidFill>
                  <a:srgbClr val="000000"/>
                </a:solidFill>
              </a:rPr>
              <a:t>cloneImg</a:t>
            </a:r>
            <a:r>
              <a:rPr lang="el-GR" sz="1800" dirty="0" smtClean="0">
                <a:solidFill>
                  <a:srgbClr val="000000"/>
                </a:solidFill>
              </a:rPr>
              <a:t>=</a:t>
            </a:r>
            <a:r>
              <a:rPr lang="en-US" sz="1800" dirty="0" smtClean="0">
                <a:solidFill>
                  <a:srgbClr val="000000"/>
                </a:solidFill>
              </a:rPr>
              <a:t>clone</a:t>
            </a:r>
            <a:r>
              <a:rPr lang="el-GR" sz="1800" dirty="0" smtClean="0">
                <a:solidFill>
                  <a:srgbClr val="000000"/>
                </a:solidFill>
              </a:rPr>
              <a:t>(</a:t>
            </a:r>
            <a:r>
              <a:rPr lang="en-US" sz="1800" dirty="0" smtClean="0">
                <a:solidFill>
                  <a:srgbClr val="000000"/>
                </a:solidFill>
              </a:rPr>
              <a:t>gray</a:t>
            </a:r>
            <a:r>
              <a:rPr lang="el-GR" sz="1800" dirty="0" smtClean="0">
                <a:solidFill>
                  <a:srgbClr val="000000"/>
                </a:solidFill>
              </a:rPr>
              <a:t>.</a:t>
            </a:r>
            <a:r>
              <a:rPr lang="en-US" sz="1800" dirty="0" smtClean="0">
                <a:solidFill>
                  <a:srgbClr val="000000"/>
                </a:solidFill>
              </a:rPr>
              <a:t>histogram</a:t>
            </a:r>
            <a:r>
              <a:rPr lang="el-GR" sz="1800" dirty="0" smtClean="0">
                <a:solidFill>
                  <a:srgbClr val="000000"/>
                </a:solidFill>
              </a:rPr>
              <a:t>,</a:t>
            </a:r>
            <a:r>
              <a:rPr lang="en-US" sz="1800" dirty="0" smtClean="0">
                <a:solidFill>
                  <a:srgbClr val="000000"/>
                </a:solidFill>
              </a:rPr>
              <a:t>gray</a:t>
            </a:r>
            <a:r>
              <a:rPr lang="el-GR" sz="1800" dirty="0" smtClean="0">
                <a:solidFill>
                  <a:srgbClr val="000000"/>
                </a:solidFill>
              </a:rPr>
              <a:t>.</a:t>
            </a:r>
            <a:r>
              <a:rPr lang="en-US" sz="1800" dirty="0" err="1" smtClean="0">
                <a:solidFill>
                  <a:srgbClr val="000000"/>
                </a:solidFill>
              </a:rPr>
              <a:t>imgGray</a:t>
            </a:r>
            <a:r>
              <a:rPr lang="el-GR" sz="1800" dirty="0" smtClean="0">
                <a:solidFill>
                  <a:srgbClr val="000000"/>
                </a:solidFill>
              </a:rPr>
              <a:t>); </a:t>
            </a:r>
            <a:br>
              <a:rPr lang="el-GR" sz="1800" dirty="0" smtClean="0">
                <a:solidFill>
                  <a:srgbClr val="000000"/>
                </a:solidFill>
              </a:rPr>
            </a:br>
            <a:r>
              <a:rPr lang="el-GR" sz="1800" dirty="0" smtClean="0">
                <a:solidFill>
                  <a:srgbClr val="000000"/>
                </a:solidFill>
              </a:rPr>
              <a:t>	</a:t>
            </a:r>
            <a:r>
              <a:rPr lang="en-US" sz="1800" b="1" dirty="0" err="1" smtClean="0">
                <a:solidFill>
                  <a:srgbClr val="000080"/>
                </a:solidFill>
              </a:rPr>
              <a:t>var</a:t>
            </a:r>
            <a:r>
              <a:rPr lang="en-US" sz="1800" b="1" dirty="0" smtClean="0">
                <a:solidFill>
                  <a:srgbClr val="000080"/>
                </a:solidFill>
              </a:rPr>
              <a:t> </a:t>
            </a:r>
            <a:r>
              <a:rPr lang="en-US" sz="1800" dirty="0" smtClean="0">
                <a:solidFill>
                  <a:srgbClr val="000000"/>
                </a:solidFill>
              </a:rPr>
              <a:t>thresh</a:t>
            </a:r>
            <a:r>
              <a:rPr lang="el-GR" sz="1800" dirty="0" smtClean="0">
                <a:solidFill>
                  <a:srgbClr val="000000"/>
                </a:solidFill>
              </a:rPr>
              <a:t> = </a:t>
            </a:r>
            <a:r>
              <a:rPr lang="en-US" sz="1800" dirty="0" smtClean="0">
                <a:solidFill>
                  <a:srgbClr val="FF0000"/>
                </a:solidFill>
              </a:rPr>
              <a:t>algorithm</a:t>
            </a:r>
            <a:r>
              <a:rPr lang="el-GR" sz="1800" dirty="0" smtClean="0">
                <a:solidFill>
                  <a:srgbClr val="000000"/>
                </a:solidFill>
              </a:rPr>
              <a:t>(</a:t>
            </a:r>
            <a:r>
              <a:rPr lang="en-US" sz="1800" dirty="0" err="1" smtClean="0">
                <a:solidFill>
                  <a:srgbClr val="000000"/>
                </a:solidFill>
              </a:rPr>
              <a:t>cloneImg</a:t>
            </a:r>
            <a:r>
              <a:rPr lang="el-GR" sz="1800" dirty="0" smtClean="0">
                <a:solidFill>
                  <a:srgbClr val="000000"/>
                </a:solidFill>
              </a:rPr>
              <a:t>.</a:t>
            </a:r>
            <a:r>
              <a:rPr lang="en-US" sz="1800" dirty="0" smtClean="0">
                <a:solidFill>
                  <a:srgbClr val="000000"/>
                </a:solidFill>
              </a:rPr>
              <a:t>histogram</a:t>
            </a:r>
            <a:r>
              <a:rPr lang="el-GR" sz="1800" dirty="0" smtClean="0">
                <a:solidFill>
                  <a:srgbClr val="000000"/>
                </a:solidFill>
              </a:rPr>
              <a:t>);</a:t>
            </a:r>
            <a:endParaRPr lang="el-GR" sz="1800" dirty="0" smtClean="0"/>
          </a:p>
          <a:p>
            <a:endParaRPr lang="el-GR" sz="1800" dirty="0" smtClean="0"/>
          </a:p>
        </p:txBody>
      </p:sp>
      <p:sp>
        <p:nvSpPr>
          <p:cNvPr id="5" name="4 - Δεξιό βέλος"/>
          <p:cNvSpPr/>
          <p:nvPr/>
        </p:nvSpPr>
        <p:spPr>
          <a:xfrm>
            <a:off x="10216055" y="6085490"/>
            <a:ext cx="954854" cy="472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cxnSp>
        <p:nvCxnSpPr>
          <p:cNvPr id="6" name="5 - Ευθεία γραμμή σύνδεσης"/>
          <p:cNvCxnSpPr/>
          <p:nvPr/>
        </p:nvCxnSpPr>
        <p:spPr>
          <a:xfrm rot="5400000">
            <a:off x="-235117" y="4444547"/>
            <a:ext cx="2772000"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7" name="6 - TextBox"/>
          <p:cNvSpPr txBox="1"/>
          <p:nvPr/>
        </p:nvSpPr>
        <p:spPr>
          <a:xfrm>
            <a:off x="851342" y="2990723"/>
            <a:ext cx="268014" cy="2446824"/>
          </a:xfrm>
          <a:prstGeom prst="rect">
            <a:avLst/>
          </a:prstGeom>
          <a:noFill/>
        </p:spPr>
        <p:txBody>
          <a:bodyPr wrap="square" rtlCol="0">
            <a:spAutoFit/>
          </a:bodyPr>
          <a:lstStyle/>
          <a:p>
            <a:pPr>
              <a:lnSpc>
                <a:spcPts val="200"/>
              </a:lnSpc>
            </a:pPr>
            <a:r>
              <a:rPr lang="el-GR" sz="1400" dirty="0" smtClean="0"/>
              <a:t>1</a:t>
            </a:r>
          </a:p>
          <a:p>
            <a:pPr>
              <a:lnSpc>
                <a:spcPts val="2000"/>
              </a:lnSpc>
            </a:pPr>
            <a:r>
              <a:rPr lang="el-GR" sz="1400" dirty="0" smtClean="0"/>
              <a:t>23456789</a:t>
            </a:r>
          </a:p>
          <a:p>
            <a:r>
              <a:rPr lang="el-GR" dirty="0" smtClean="0"/>
              <a:t> </a:t>
            </a:r>
            <a:endParaRPr lang="el-GR" dirty="0"/>
          </a:p>
        </p:txBody>
      </p:sp>
      <p:sp>
        <p:nvSpPr>
          <p:cNvPr id="8" name="7 - TextBox"/>
          <p:cNvSpPr txBox="1"/>
          <p:nvPr/>
        </p:nvSpPr>
        <p:spPr>
          <a:xfrm>
            <a:off x="660190" y="5034978"/>
            <a:ext cx="493982" cy="861774"/>
          </a:xfrm>
          <a:prstGeom prst="rect">
            <a:avLst/>
          </a:prstGeom>
          <a:noFill/>
        </p:spPr>
        <p:txBody>
          <a:bodyPr wrap="square" rtlCol="0">
            <a:spAutoFit/>
          </a:bodyPr>
          <a:lstStyle/>
          <a:p>
            <a:pPr algn="r">
              <a:lnSpc>
                <a:spcPts val="2000"/>
              </a:lnSpc>
            </a:pPr>
            <a:r>
              <a:rPr lang="el-GR" sz="1400" dirty="0" smtClean="0"/>
              <a:t>10</a:t>
            </a:r>
          </a:p>
          <a:p>
            <a:pPr algn="r">
              <a:lnSpc>
                <a:spcPts val="2000"/>
              </a:lnSpc>
            </a:pPr>
            <a:r>
              <a:rPr lang="el-GR" sz="1400" dirty="0" smtClean="0"/>
              <a:t>11</a:t>
            </a:r>
          </a:p>
          <a:p>
            <a:pPr algn="r">
              <a:lnSpc>
                <a:spcPts val="2000"/>
              </a:lnSpc>
            </a:pPr>
            <a:r>
              <a:rPr lang="el-GR" sz="1400" dirty="0" smtClean="0"/>
              <a:t>12</a:t>
            </a: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n-US" sz="1800" dirty="0" smtClean="0">
                <a:solidFill>
                  <a:srgbClr val="000000"/>
                </a:solidFill>
              </a:rPr>
              <a:t>print</a:t>
            </a:r>
            <a:r>
              <a:rPr lang="el-GR" sz="1800" dirty="0" smtClean="0">
                <a:solidFill>
                  <a:srgbClr val="000000"/>
                </a:solidFill>
              </a:rPr>
              <a:t>(</a:t>
            </a:r>
            <a:r>
              <a:rPr lang="en-US" sz="1800" dirty="0" smtClean="0">
                <a:solidFill>
                  <a:srgbClr val="000000"/>
                </a:solidFill>
              </a:rPr>
              <a:t>thresh</a:t>
            </a:r>
            <a:r>
              <a:rPr lang="el-GR" sz="1800" dirty="0" smtClean="0">
                <a:solidFill>
                  <a:srgbClr val="000000"/>
                </a:solidFill>
              </a:rPr>
              <a:t>, </a:t>
            </a:r>
            <a:r>
              <a:rPr lang="en-US" sz="1800" dirty="0" err="1" smtClean="0">
                <a:solidFill>
                  <a:srgbClr val="000000"/>
                </a:solidFill>
              </a:rPr>
              <a:t>cloneImg</a:t>
            </a:r>
            <a:r>
              <a:rPr lang="el-GR" sz="1800" dirty="0" smtClean="0">
                <a:solidFill>
                  <a:srgbClr val="000000"/>
                </a:solidFill>
              </a:rPr>
              <a:t>.</a:t>
            </a:r>
            <a:r>
              <a:rPr lang="en-US" sz="1800" dirty="0" err="1" smtClean="0">
                <a:solidFill>
                  <a:srgbClr val="000000"/>
                </a:solidFill>
              </a:rPr>
              <a:t>cloneImgGray</a:t>
            </a:r>
            <a:r>
              <a:rPr lang="el-GR" sz="1800" dirty="0" smtClean="0">
                <a:solidFill>
                  <a:srgbClr val="000000"/>
                </a:solidFill>
              </a:rPr>
              <a:t>, </a:t>
            </a:r>
            <a:r>
              <a:rPr lang="en-US" sz="1800" dirty="0" err="1" smtClean="0">
                <a:solidFill>
                  <a:srgbClr val="000000"/>
                </a:solidFill>
              </a:rPr>
              <a:t>im</a:t>
            </a:r>
            <a:r>
              <a:rPr lang="el-GR" sz="1800" dirty="0" smtClean="0">
                <a:solidFill>
                  <a:srgbClr val="000000"/>
                </a:solidFill>
              </a:rPr>
              <a:t>);</a:t>
            </a:r>
            <a:br>
              <a:rPr lang="el-GR" sz="1800" dirty="0" smtClean="0">
                <a:solidFill>
                  <a:srgbClr val="000000"/>
                </a:solidFill>
              </a:rPr>
            </a:br>
            <a:r>
              <a:rPr lang="en-US" sz="1800" dirty="0" err="1" smtClean="0">
                <a:solidFill>
                  <a:srgbClr val="000000"/>
                </a:solidFill>
              </a:rPr>
              <a:t>addStorItem</a:t>
            </a: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thresh</a:t>
            </a:r>
            <a:r>
              <a:rPr lang="el-GR" sz="1800" b="1" dirty="0" smtClean="0">
                <a:solidFill>
                  <a:srgbClr val="008000"/>
                </a:solidFill>
              </a:rPr>
              <a:t>"</a:t>
            </a:r>
            <a:r>
              <a:rPr lang="el-GR" sz="1800" dirty="0" smtClean="0">
                <a:solidFill>
                  <a:srgbClr val="000000"/>
                </a:solidFill>
              </a:rPr>
              <a:t>,</a:t>
            </a:r>
            <a:r>
              <a:rPr lang="en-US" sz="1800" dirty="0" smtClean="0">
                <a:solidFill>
                  <a:srgbClr val="000000"/>
                </a:solidFill>
              </a:rPr>
              <a:t>thresh</a:t>
            </a:r>
            <a:r>
              <a:rPr lang="el-GR" sz="1800" dirty="0" smtClean="0">
                <a:solidFill>
                  <a:srgbClr val="000000"/>
                </a:solidFill>
              </a:rPr>
              <a:t>);</a:t>
            </a:r>
            <a:br>
              <a:rPr lang="el-GR" sz="1800" dirty="0" smtClean="0">
                <a:solidFill>
                  <a:srgbClr val="000000"/>
                </a:solidFill>
              </a:rPr>
            </a:br>
            <a:r>
              <a:rPr lang="en-US" sz="1800" dirty="0" err="1" smtClean="0">
                <a:solidFill>
                  <a:srgbClr val="000000"/>
                </a:solidFill>
              </a:rPr>
              <a:t>addStorItem</a:t>
            </a:r>
            <a:r>
              <a:rPr lang="el-GR" sz="1800" dirty="0" smtClean="0">
                <a:solidFill>
                  <a:srgbClr val="000000"/>
                </a:solidFill>
              </a:rPr>
              <a:t>(</a:t>
            </a:r>
            <a:r>
              <a:rPr lang="el-GR" sz="1800" b="1" dirty="0" smtClean="0">
                <a:solidFill>
                  <a:srgbClr val="008000"/>
                </a:solidFill>
              </a:rPr>
              <a:t>"</a:t>
            </a:r>
            <a:r>
              <a:rPr lang="en-US" sz="1800" b="1" dirty="0" err="1" smtClean="0">
                <a:solidFill>
                  <a:srgbClr val="008000"/>
                </a:solidFill>
              </a:rPr>
              <a:t>HistTlt</a:t>
            </a:r>
            <a:r>
              <a:rPr lang="el-GR" sz="1800" b="1" dirty="0" smtClean="0">
                <a:solidFill>
                  <a:srgbClr val="008000"/>
                </a:solidFill>
              </a:rPr>
              <a:t>"</a:t>
            </a:r>
            <a:r>
              <a:rPr lang="el-GR" sz="1800" dirty="0" smtClean="0">
                <a:solidFill>
                  <a:srgbClr val="000000"/>
                </a:solidFill>
              </a:rPr>
              <a:t>, </a:t>
            </a:r>
            <a:r>
              <a:rPr lang="el-GR" sz="1800" b="1" dirty="0" smtClean="0">
                <a:solidFill>
                  <a:srgbClr val="008000"/>
                </a:solidFill>
              </a:rPr>
              <a:t>"</a:t>
            </a:r>
            <a:r>
              <a:rPr lang="en-US" sz="1800" b="1" dirty="0" smtClean="0">
                <a:solidFill>
                  <a:srgbClr val="008000"/>
                </a:solidFill>
              </a:rPr>
              <a:t>threshold</a:t>
            </a:r>
            <a:r>
              <a:rPr lang="el-GR" sz="1800" b="1" dirty="0" smtClean="0">
                <a:solidFill>
                  <a:srgbClr val="008000"/>
                </a:solidFill>
              </a:rPr>
              <a:t>"</a:t>
            </a:r>
            <a:r>
              <a:rPr lang="el-GR" sz="1800" dirty="0" smtClean="0">
                <a:solidFill>
                  <a:srgbClr val="000000"/>
                </a:solidFill>
              </a:rPr>
              <a:t>);</a:t>
            </a:r>
            <a:br>
              <a:rPr lang="el-GR" sz="1800" dirty="0" smtClean="0">
                <a:solidFill>
                  <a:srgbClr val="000000"/>
                </a:solidFill>
              </a:rPr>
            </a:br>
            <a:r>
              <a:rPr lang="en-US" sz="1800" dirty="0" smtClean="0">
                <a:solidFill>
                  <a:srgbClr val="000000"/>
                </a:solidFill>
              </a:rPr>
              <a:t>histogram</a:t>
            </a:r>
            <a:r>
              <a:rPr lang="el-GR" sz="1800" dirty="0" smtClean="0">
                <a:solidFill>
                  <a:srgbClr val="000000"/>
                </a:solidFill>
              </a:rPr>
              <a:t>(</a:t>
            </a:r>
            <a:r>
              <a:rPr lang="en-US" sz="1800" dirty="0" smtClean="0">
                <a:solidFill>
                  <a:srgbClr val="000000"/>
                </a:solidFill>
              </a:rPr>
              <a:t>gray</a:t>
            </a:r>
            <a:r>
              <a:rPr lang="el-GR" sz="1800" dirty="0" smtClean="0">
                <a:solidFill>
                  <a:srgbClr val="000000"/>
                </a:solidFill>
              </a:rPr>
              <a:t>.</a:t>
            </a:r>
            <a:r>
              <a:rPr lang="en-US" sz="1800" dirty="0" smtClean="0">
                <a:solidFill>
                  <a:srgbClr val="000000"/>
                </a:solidFill>
              </a:rPr>
              <a:t>histogram</a:t>
            </a:r>
            <a:r>
              <a:rPr lang="el-GR" sz="1800" dirty="0" smtClean="0">
                <a:solidFill>
                  <a:srgbClr val="000000"/>
                </a:solidFill>
              </a:rPr>
              <a:t>);</a:t>
            </a:r>
            <a:br>
              <a:rPr lang="el-GR" sz="1800" dirty="0" smtClean="0">
                <a:solidFill>
                  <a:srgbClr val="000000"/>
                </a:solidFill>
              </a:rPr>
            </a:br>
            <a:r>
              <a:rPr lang="en-US" sz="1800" dirty="0" err="1" smtClean="0">
                <a:solidFill>
                  <a:srgbClr val="000000"/>
                </a:solidFill>
              </a:rPr>
              <a:t>showImage</a:t>
            </a:r>
            <a:r>
              <a:rPr lang="el-GR" sz="1800" dirty="0" smtClean="0">
                <a:solidFill>
                  <a:srgbClr val="000000"/>
                </a:solidFill>
              </a:rPr>
              <a:t>(</a:t>
            </a:r>
            <a:r>
              <a:rPr lang="en-US" sz="1800" dirty="0" err="1" smtClean="0">
                <a:solidFill>
                  <a:srgbClr val="000000"/>
                </a:solidFill>
              </a:rPr>
              <a:t>getStorItem</a:t>
            </a:r>
            <a:r>
              <a:rPr lang="el-GR" sz="1800" dirty="0" smtClean="0">
                <a:solidFill>
                  <a:srgbClr val="000000"/>
                </a:solidFill>
              </a:rPr>
              <a:t>(</a:t>
            </a:r>
            <a:r>
              <a:rPr lang="el-GR" sz="1800" b="1" dirty="0" smtClean="0">
                <a:solidFill>
                  <a:srgbClr val="008000"/>
                </a:solidFill>
              </a:rPr>
              <a:t>"</a:t>
            </a:r>
            <a:r>
              <a:rPr lang="en-US" sz="1800" b="1" dirty="0" err="1" smtClean="0">
                <a:solidFill>
                  <a:srgbClr val="008000"/>
                </a:solidFill>
              </a:rPr>
              <a:t>editedImg</a:t>
            </a:r>
            <a:r>
              <a:rPr lang="el-GR" sz="1800" b="1" dirty="0" smtClean="0">
                <a:solidFill>
                  <a:srgbClr val="008000"/>
                </a:solidFill>
              </a:rPr>
              <a:t>"</a:t>
            </a:r>
            <a:r>
              <a:rPr lang="el-GR" sz="1800" dirty="0" smtClean="0">
                <a:solidFill>
                  <a:srgbClr val="000000"/>
                </a:solidFill>
              </a:rPr>
              <a:t>), </a:t>
            </a:r>
            <a:r>
              <a:rPr lang="el-GR" sz="1800" b="1" dirty="0" smtClean="0">
                <a:solidFill>
                  <a:srgbClr val="008000"/>
                </a:solidFill>
              </a:rPr>
              <a:t>"</a:t>
            </a:r>
            <a:r>
              <a:rPr lang="en-US" sz="1800" b="1" dirty="0" smtClean="0">
                <a:solidFill>
                  <a:srgbClr val="008000"/>
                </a:solidFill>
              </a:rPr>
              <a:t>top</a:t>
            </a:r>
            <a:r>
              <a:rPr lang="el-GR" sz="1800" b="1" dirty="0" smtClean="0">
                <a:solidFill>
                  <a:srgbClr val="008000"/>
                </a:solidFill>
              </a:rPr>
              <a:t>-</a:t>
            </a:r>
            <a:r>
              <a:rPr lang="en-US" sz="1800" b="1" dirty="0" smtClean="0">
                <a:solidFill>
                  <a:srgbClr val="008000"/>
                </a:solidFill>
              </a:rPr>
              <a:t>right</a:t>
            </a:r>
            <a:r>
              <a:rPr lang="el-GR" sz="1800" b="1" dirty="0" smtClean="0">
                <a:solidFill>
                  <a:srgbClr val="008000"/>
                </a:solidFill>
              </a:rPr>
              <a:t>-</a:t>
            </a:r>
            <a:r>
              <a:rPr lang="en-US" sz="1800" b="1" dirty="0" smtClean="0">
                <a:solidFill>
                  <a:srgbClr val="008000"/>
                </a:solidFill>
              </a:rPr>
              <a:t>image</a:t>
            </a:r>
            <a:r>
              <a:rPr lang="el-GR" sz="1800" b="1" dirty="0" smtClean="0">
                <a:solidFill>
                  <a:srgbClr val="008000"/>
                </a:solidFill>
              </a:rPr>
              <a:t>"</a:t>
            </a:r>
            <a:r>
              <a:rPr lang="el-GR" sz="1800" dirty="0" smtClean="0">
                <a:solidFill>
                  <a:srgbClr val="000000"/>
                </a:solidFill>
              </a:rPr>
              <a:t>);</a:t>
            </a:r>
            <a:br>
              <a:rPr lang="el-GR" sz="1800" dirty="0" smtClean="0">
                <a:solidFill>
                  <a:srgbClr val="000000"/>
                </a:solidFill>
              </a:rPr>
            </a:br>
            <a:r>
              <a:rPr lang="en-US" sz="1800" dirty="0" err="1" smtClean="0">
                <a:solidFill>
                  <a:srgbClr val="000000"/>
                </a:solidFill>
              </a:rPr>
              <a:t>setText</a:t>
            </a:r>
            <a:r>
              <a:rPr lang="el-GR" sz="1800" dirty="0" smtClean="0">
                <a:solidFill>
                  <a:srgbClr val="000000"/>
                </a:solidFill>
              </a:rPr>
              <a:t>(</a:t>
            </a:r>
            <a:r>
              <a:rPr lang="el-GR" sz="1800" b="1" dirty="0" smtClean="0">
                <a:solidFill>
                  <a:srgbClr val="008000"/>
                </a:solidFill>
              </a:rPr>
              <a:t>"</a:t>
            </a:r>
            <a:r>
              <a:rPr lang="en-US" sz="1800" b="1" dirty="0" smtClean="0">
                <a:solidFill>
                  <a:srgbClr val="FF0000"/>
                </a:solidFill>
              </a:rPr>
              <a:t>algorithm</a:t>
            </a:r>
            <a:r>
              <a:rPr lang="el-GR" sz="1800" b="1" dirty="0" smtClean="0">
                <a:solidFill>
                  <a:srgbClr val="008000"/>
                </a:solidFill>
              </a:rPr>
              <a:t>"</a:t>
            </a: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index</a:t>
            </a:r>
            <a:r>
              <a:rPr lang="el-GR" sz="1800" b="1" dirty="0" smtClean="0">
                <a:solidFill>
                  <a:srgbClr val="008000"/>
                </a:solidFill>
              </a:rPr>
              <a:t>'</a:t>
            </a:r>
            <a:r>
              <a:rPr lang="el-GR" sz="1800" dirty="0" smtClean="0">
                <a:solidFill>
                  <a:srgbClr val="000000"/>
                </a:solidFill>
              </a:rPr>
              <a:t>);</a:t>
            </a:r>
            <a:br>
              <a:rPr lang="el-GR" sz="1800" dirty="0" smtClean="0">
                <a:solidFill>
                  <a:srgbClr val="000000"/>
                </a:solidFill>
              </a:rPr>
            </a:br>
            <a:r>
              <a:rPr lang="en-US" sz="1800" dirty="0" err="1" smtClean="0">
                <a:solidFill>
                  <a:srgbClr val="000000"/>
                </a:solidFill>
              </a:rPr>
              <a:t>addLocItem</a:t>
            </a:r>
            <a:r>
              <a:rPr lang="el-GR" sz="1800" dirty="0" smtClean="0">
                <a:solidFill>
                  <a:srgbClr val="000000"/>
                </a:solidFill>
              </a:rPr>
              <a:t>(</a:t>
            </a:r>
            <a:r>
              <a:rPr lang="el-GR" sz="1800" b="1" dirty="0" smtClean="0">
                <a:solidFill>
                  <a:srgbClr val="008000"/>
                </a:solidFill>
              </a:rPr>
              <a:t>"</a:t>
            </a:r>
            <a:r>
              <a:rPr lang="en-US" sz="1800" b="1" dirty="0" err="1" smtClean="0">
                <a:solidFill>
                  <a:srgbClr val="008000"/>
                </a:solidFill>
              </a:rPr>
              <a:t>practiceAlg</a:t>
            </a:r>
            <a:r>
              <a:rPr lang="el-GR" sz="1800" b="1" dirty="0" smtClean="0">
                <a:solidFill>
                  <a:srgbClr val="008000"/>
                </a:solidFill>
              </a:rPr>
              <a:t>"</a:t>
            </a:r>
            <a:r>
              <a:rPr lang="el-GR" sz="1800" dirty="0" smtClean="0">
                <a:solidFill>
                  <a:srgbClr val="000000"/>
                </a:solidFill>
              </a:rPr>
              <a:t>, </a:t>
            </a:r>
            <a:r>
              <a:rPr lang="el-GR" sz="1800" b="1" dirty="0" smtClean="0">
                <a:solidFill>
                  <a:srgbClr val="008000"/>
                </a:solidFill>
              </a:rPr>
              <a:t>" </a:t>
            </a:r>
            <a:r>
              <a:rPr lang="en-US" sz="1800" b="1" dirty="0" smtClean="0">
                <a:solidFill>
                  <a:srgbClr val="FF0000"/>
                </a:solidFill>
              </a:rPr>
              <a:t>algorithm</a:t>
            </a:r>
            <a:r>
              <a:rPr lang="el-GR" sz="1800" b="1" dirty="0" smtClean="0">
                <a:solidFill>
                  <a:srgbClr val="008000"/>
                </a:solidFill>
              </a:rPr>
              <a:t> "</a:t>
            </a:r>
            <a:r>
              <a:rPr lang="el-GR" sz="1800" dirty="0" smtClean="0">
                <a:solidFill>
                  <a:srgbClr val="000000"/>
                </a:solidFill>
              </a:rPr>
              <a:t>);</a:t>
            </a:r>
            <a:br>
              <a:rPr lang="el-GR" sz="1800" dirty="0" smtClean="0">
                <a:solidFill>
                  <a:srgbClr val="000000"/>
                </a:solidFill>
              </a:rPr>
            </a:b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save</a:t>
            </a:r>
            <a:r>
              <a:rPr lang="el-GR" sz="1800" b="1" dirty="0" smtClean="0">
                <a:solidFill>
                  <a:srgbClr val="008000"/>
                </a:solidFill>
              </a:rPr>
              <a:t>-</a:t>
            </a:r>
            <a:r>
              <a:rPr lang="en-US" sz="1800" b="1" dirty="0" err="1" smtClean="0">
                <a:solidFill>
                  <a:srgbClr val="008000"/>
                </a:solidFill>
              </a:rPr>
              <a:t>btn</a:t>
            </a:r>
            <a:r>
              <a:rPr lang="el-GR" sz="1800" b="1" dirty="0" smtClean="0">
                <a:solidFill>
                  <a:srgbClr val="008000"/>
                </a:solidFill>
              </a:rPr>
              <a:t>'</a:t>
            </a:r>
            <a:r>
              <a:rPr lang="el-GR" sz="1800" dirty="0" smtClean="0">
                <a:solidFill>
                  <a:srgbClr val="000000"/>
                </a:solidFill>
              </a:rPr>
              <a:t>).</a:t>
            </a:r>
            <a:r>
              <a:rPr lang="en-US" sz="1800" dirty="0" smtClean="0">
                <a:solidFill>
                  <a:srgbClr val="000000"/>
                </a:solidFill>
              </a:rPr>
              <a:t>prop</a:t>
            </a: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disabled</a:t>
            </a:r>
            <a:r>
              <a:rPr lang="el-GR" sz="1800" b="1" dirty="0" smtClean="0">
                <a:solidFill>
                  <a:srgbClr val="008000"/>
                </a:solidFill>
              </a:rPr>
              <a:t>'</a:t>
            </a:r>
            <a:r>
              <a:rPr lang="el-GR" sz="1800" dirty="0" smtClean="0">
                <a:solidFill>
                  <a:srgbClr val="000000"/>
                </a:solidFill>
              </a:rPr>
              <a:t>, </a:t>
            </a:r>
            <a:r>
              <a:rPr lang="en-US" sz="1800" b="1" dirty="0" smtClean="0">
                <a:solidFill>
                  <a:srgbClr val="000080"/>
                </a:solidFill>
              </a:rPr>
              <a:t>false</a:t>
            </a:r>
            <a:r>
              <a:rPr lang="el-GR" sz="1800" dirty="0" smtClean="0">
                <a:solidFill>
                  <a:srgbClr val="000000"/>
                </a:solidFill>
              </a:rPr>
              <a:t>);</a:t>
            </a:r>
            <a:br>
              <a:rPr lang="el-GR" sz="1800" dirty="0" smtClean="0">
                <a:solidFill>
                  <a:srgbClr val="000000"/>
                </a:solidFill>
              </a:rPr>
            </a:b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change</a:t>
            </a:r>
            <a:r>
              <a:rPr lang="el-GR" sz="1800" b="1" dirty="0" smtClean="0">
                <a:solidFill>
                  <a:srgbClr val="008000"/>
                </a:solidFill>
              </a:rPr>
              <a:t>-</a:t>
            </a:r>
            <a:r>
              <a:rPr lang="en-US" sz="1800" b="1" dirty="0" err="1" smtClean="0">
                <a:solidFill>
                  <a:srgbClr val="008000"/>
                </a:solidFill>
              </a:rPr>
              <a:t>img</a:t>
            </a:r>
            <a:r>
              <a:rPr lang="el-GR" sz="1800" b="1" dirty="0" smtClean="0">
                <a:solidFill>
                  <a:srgbClr val="008000"/>
                </a:solidFill>
              </a:rPr>
              <a:t>-</a:t>
            </a:r>
            <a:r>
              <a:rPr lang="en-US" sz="1800" b="1" dirty="0" err="1" smtClean="0">
                <a:solidFill>
                  <a:srgbClr val="008000"/>
                </a:solidFill>
              </a:rPr>
              <a:t>btn</a:t>
            </a:r>
            <a:r>
              <a:rPr lang="el-GR" sz="1800" b="1" dirty="0" smtClean="0">
                <a:solidFill>
                  <a:srgbClr val="008000"/>
                </a:solidFill>
              </a:rPr>
              <a:t>'</a:t>
            </a:r>
            <a:r>
              <a:rPr lang="el-GR" sz="1800" dirty="0" smtClean="0">
                <a:solidFill>
                  <a:srgbClr val="000000"/>
                </a:solidFill>
              </a:rPr>
              <a:t>).</a:t>
            </a:r>
            <a:r>
              <a:rPr lang="en-US" sz="1800" dirty="0" smtClean="0">
                <a:solidFill>
                  <a:srgbClr val="000000"/>
                </a:solidFill>
              </a:rPr>
              <a:t>prop</a:t>
            </a: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disabled</a:t>
            </a:r>
            <a:r>
              <a:rPr lang="el-GR" sz="1800" b="1" dirty="0" smtClean="0">
                <a:solidFill>
                  <a:srgbClr val="008000"/>
                </a:solidFill>
              </a:rPr>
              <a:t>'</a:t>
            </a:r>
            <a:r>
              <a:rPr lang="el-GR" sz="1800" dirty="0" smtClean="0">
                <a:solidFill>
                  <a:srgbClr val="000000"/>
                </a:solidFill>
              </a:rPr>
              <a:t>, </a:t>
            </a:r>
            <a:r>
              <a:rPr lang="en-US" sz="1800" b="1" dirty="0" smtClean="0">
                <a:solidFill>
                  <a:srgbClr val="000080"/>
                </a:solidFill>
              </a:rPr>
              <a:t>false</a:t>
            </a:r>
            <a:r>
              <a:rPr lang="el-GR" sz="1800" dirty="0" smtClean="0">
                <a:solidFill>
                  <a:srgbClr val="000000"/>
                </a:solidFill>
              </a:rPr>
              <a:t>);</a:t>
            </a:r>
            <a:br>
              <a:rPr lang="el-GR" sz="1800" dirty="0" smtClean="0">
                <a:solidFill>
                  <a:srgbClr val="000000"/>
                </a:solidFill>
              </a:rPr>
            </a:br>
            <a:r>
              <a:rPr lang="en-US" sz="1800" dirty="0" smtClean="0">
                <a:solidFill>
                  <a:srgbClr val="000000"/>
                </a:solidFill>
              </a:rPr>
              <a:t>document</a:t>
            </a:r>
            <a:r>
              <a:rPr lang="el-GR" sz="1800" dirty="0" smtClean="0">
                <a:solidFill>
                  <a:srgbClr val="000000"/>
                </a:solidFill>
              </a:rPr>
              <a:t>.</a:t>
            </a:r>
            <a:r>
              <a:rPr lang="en-US" sz="1800" dirty="0" err="1" smtClean="0">
                <a:solidFill>
                  <a:srgbClr val="000000"/>
                </a:solidFill>
              </a:rPr>
              <a:t>getElementsByClassName</a:t>
            </a: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zoom</a:t>
            </a:r>
            <a:r>
              <a:rPr lang="el-GR" sz="1800" b="1" dirty="0" smtClean="0">
                <a:solidFill>
                  <a:srgbClr val="008000"/>
                </a:solidFill>
              </a:rPr>
              <a:t>-</a:t>
            </a:r>
            <a:r>
              <a:rPr lang="en-US" sz="1800" b="1" dirty="0" err="1" smtClean="0">
                <a:solidFill>
                  <a:srgbClr val="008000"/>
                </a:solidFill>
              </a:rPr>
              <a:t>btn</a:t>
            </a:r>
            <a:r>
              <a:rPr lang="el-GR" sz="1800" b="1" dirty="0" smtClean="0">
                <a:solidFill>
                  <a:srgbClr val="008000"/>
                </a:solidFill>
              </a:rPr>
              <a:t>'</a:t>
            </a:r>
            <a:r>
              <a:rPr lang="el-GR" sz="1800" dirty="0" smtClean="0">
                <a:solidFill>
                  <a:srgbClr val="000000"/>
                </a:solidFill>
              </a:rPr>
              <a:t>)[</a:t>
            </a:r>
            <a:r>
              <a:rPr lang="el-GR" sz="1800" dirty="0" smtClean="0">
                <a:solidFill>
                  <a:srgbClr val="0000FF"/>
                </a:solidFill>
              </a:rPr>
              <a:t>1</a:t>
            </a:r>
            <a:r>
              <a:rPr lang="el-GR" sz="1800" dirty="0" smtClean="0">
                <a:solidFill>
                  <a:srgbClr val="000000"/>
                </a:solidFill>
              </a:rPr>
              <a:t>].</a:t>
            </a:r>
            <a:r>
              <a:rPr lang="en-US" sz="1800" dirty="0" smtClean="0">
                <a:solidFill>
                  <a:srgbClr val="000000"/>
                </a:solidFill>
              </a:rPr>
              <a:t>style</a:t>
            </a:r>
            <a:r>
              <a:rPr lang="el-GR" sz="1800" dirty="0" smtClean="0">
                <a:solidFill>
                  <a:srgbClr val="000000"/>
                </a:solidFill>
              </a:rPr>
              <a:t>.</a:t>
            </a:r>
            <a:r>
              <a:rPr lang="en-US" sz="1800" dirty="0" smtClean="0">
                <a:solidFill>
                  <a:srgbClr val="000000"/>
                </a:solidFill>
              </a:rPr>
              <a:t>visibility</a:t>
            </a:r>
            <a:r>
              <a:rPr lang="el-GR" sz="1800" dirty="0" smtClean="0">
                <a:solidFill>
                  <a:srgbClr val="000000"/>
                </a:solidFill>
              </a:rPr>
              <a:t> = </a:t>
            </a:r>
            <a:r>
              <a:rPr lang="el-GR" sz="1800" b="1" dirty="0" smtClean="0">
                <a:solidFill>
                  <a:srgbClr val="008000"/>
                </a:solidFill>
              </a:rPr>
              <a:t>"</a:t>
            </a:r>
            <a:r>
              <a:rPr lang="en-US" sz="1800" b="1" dirty="0" smtClean="0">
                <a:solidFill>
                  <a:srgbClr val="008000"/>
                </a:solidFill>
              </a:rPr>
              <a:t>visible</a:t>
            </a:r>
            <a:r>
              <a:rPr lang="el-GR" sz="1800" b="1" dirty="0" smtClean="0">
                <a:solidFill>
                  <a:srgbClr val="008000"/>
                </a:solidFill>
              </a:rPr>
              <a:t>"</a:t>
            </a:r>
            <a:r>
              <a:rPr lang="el-GR" sz="1800" dirty="0" smtClean="0">
                <a:solidFill>
                  <a:srgbClr val="000000"/>
                </a:solidFill>
              </a:rPr>
              <a:t>;</a:t>
            </a:r>
            <a:br>
              <a:rPr lang="el-GR" sz="1800" dirty="0" smtClean="0">
                <a:solidFill>
                  <a:srgbClr val="000000"/>
                </a:solidFill>
              </a:rPr>
            </a:br>
            <a:r>
              <a:rPr lang="en-US" sz="1800" b="1" dirty="0" smtClean="0">
                <a:solidFill>
                  <a:srgbClr val="000080"/>
                </a:solidFill>
              </a:rPr>
              <a:t>if</a:t>
            </a:r>
            <a:r>
              <a:rPr lang="el-GR" sz="1800" dirty="0" smtClean="0">
                <a:solidFill>
                  <a:srgbClr val="000000"/>
                </a:solidFill>
              </a:rPr>
              <a:t>(</a:t>
            </a:r>
            <a:r>
              <a:rPr lang="en-US" sz="1800" dirty="0" err="1" smtClean="0">
                <a:solidFill>
                  <a:srgbClr val="000000"/>
                </a:solidFill>
              </a:rPr>
              <a:t>getStorItem</a:t>
            </a:r>
            <a:r>
              <a:rPr lang="el-GR" sz="1800" dirty="0" smtClean="0">
                <a:solidFill>
                  <a:srgbClr val="000000"/>
                </a:solidFill>
              </a:rPr>
              <a:t>(</a:t>
            </a:r>
            <a:r>
              <a:rPr lang="el-GR" sz="1800" b="1" dirty="0" smtClean="0">
                <a:solidFill>
                  <a:srgbClr val="008000"/>
                </a:solidFill>
              </a:rPr>
              <a:t>"</a:t>
            </a:r>
            <a:r>
              <a:rPr lang="en-US" sz="1800" b="1" dirty="0" err="1" smtClean="0">
                <a:solidFill>
                  <a:srgbClr val="008000"/>
                </a:solidFill>
              </a:rPr>
              <a:t>imgData</a:t>
            </a:r>
            <a:r>
              <a:rPr lang="el-GR" sz="1800" b="1" dirty="0" smtClean="0">
                <a:solidFill>
                  <a:srgbClr val="008000"/>
                </a:solidFill>
              </a:rPr>
              <a:t>"</a:t>
            </a:r>
            <a:r>
              <a:rPr lang="el-GR" sz="1800" dirty="0" smtClean="0">
                <a:solidFill>
                  <a:srgbClr val="000000"/>
                </a:solidFill>
              </a:rPr>
              <a:t>)==</a:t>
            </a:r>
            <a:r>
              <a:rPr lang="en-US" sz="1800" b="1" dirty="0" smtClean="0">
                <a:solidFill>
                  <a:srgbClr val="000080"/>
                </a:solidFill>
              </a:rPr>
              <a:t>null </a:t>
            </a:r>
            <a:r>
              <a:rPr lang="el-GR" sz="1800" dirty="0" smtClean="0">
                <a:solidFill>
                  <a:srgbClr val="000000"/>
                </a:solidFill>
              </a:rPr>
              <a:t>|| </a:t>
            </a:r>
            <a:r>
              <a:rPr lang="en-US" sz="1800" dirty="0" err="1" smtClean="0">
                <a:solidFill>
                  <a:srgbClr val="000000"/>
                </a:solidFill>
              </a:rPr>
              <a:t>getStorItem</a:t>
            </a:r>
            <a:r>
              <a:rPr lang="el-GR" sz="1800" dirty="0" smtClean="0">
                <a:solidFill>
                  <a:srgbClr val="000000"/>
                </a:solidFill>
              </a:rPr>
              <a:t>(</a:t>
            </a:r>
            <a:r>
              <a:rPr lang="el-GR" sz="1800" b="1" dirty="0" smtClean="0">
                <a:solidFill>
                  <a:srgbClr val="008000"/>
                </a:solidFill>
              </a:rPr>
              <a:t>"</a:t>
            </a:r>
            <a:r>
              <a:rPr lang="en-US" sz="1800" b="1" dirty="0" err="1" smtClean="0">
                <a:solidFill>
                  <a:srgbClr val="008000"/>
                </a:solidFill>
              </a:rPr>
              <a:t>editedImg</a:t>
            </a:r>
            <a:r>
              <a:rPr lang="el-GR" sz="1800" b="1" dirty="0" smtClean="0">
                <a:solidFill>
                  <a:srgbClr val="008000"/>
                </a:solidFill>
              </a:rPr>
              <a:t>"</a:t>
            </a:r>
            <a:r>
              <a:rPr lang="el-GR" sz="1800" dirty="0" smtClean="0">
                <a:solidFill>
                  <a:srgbClr val="000000"/>
                </a:solidFill>
              </a:rPr>
              <a:t>)==</a:t>
            </a:r>
            <a:r>
              <a:rPr lang="en-US" sz="1800" b="1" dirty="0" smtClean="0">
                <a:solidFill>
                  <a:srgbClr val="000080"/>
                </a:solidFill>
              </a:rPr>
              <a:t>null</a:t>
            </a:r>
            <a:r>
              <a:rPr lang="el-GR" sz="1800" dirty="0" smtClean="0">
                <a:solidFill>
                  <a:srgbClr val="000000"/>
                </a:solidFill>
              </a:rPr>
              <a:t>) </a:t>
            </a:r>
            <a:r>
              <a:rPr lang="el-GR" sz="1800" i="1" dirty="0" smtClean="0">
                <a:solidFill>
                  <a:srgbClr val="808080"/>
                </a:solidFill>
              </a:rPr>
              <a:t>// Ελέγχει αν έχει δημιουργηθεί </a:t>
            </a:r>
            <a:r>
              <a:rPr lang="en-US" sz="1800" i="1" dirty="0" smtClean="0">
                <a:solidFill>
                  <a:srgbClr val="808080"/>
                </a:solidFill>
              </a:rPr>
              <a:t>error</a:t>
            </a:r>
            <a:r>
              <a:rPr lang="el-GR" sz="1800" i="1" dirty="0" smtClean="0">
                <a:solidFill>
                  <a:srgbClr val="808080"/>
                </a:solidFill>
              </a:rPr>
              <a:t> 404 από μεγάλες εικόνες.</a:t>
            </a:r>
            <a:br>
              <a:rPr lang="el-GR" sz="1800" i="1" dirty="0" smtClean="0">
                <a:solidFill>
                  <a:srgbClr val="808080"/>
                </a:solidFill>
              </a:rPr>
            </a:br>
            <a:r>
              <a:rPr lang="el-GR" sz="1800" dirty="0" smtClean="0">
                <a:solidFill>
                  <a:srgbClr val="000000"/>
                </a:solidFill>
              </a:rPr>
              <a:t>{</a:t>
            </a:r>
            <a:br>
              <a:rPr lang="el-GR" sz="1800" dirty="0" smtClean="0">
                <a:solidFill>
                  <a:srgbClr val="000000"/>
                </a:solidFill>
              </a:rPr>
            </a:br>
            <a:r>
              <a:rPr lang="el-GR" sz="1800" dirty="0" smtClean="0">
                <a:solidFill>
                  <a:srgbClr val="000000"/>
                </a:solidFill>
              </a:rPr>
              <a:t>             </a:t>
            </a:r>
            <a:r>
              <a:rPr lang="en-US" sz="1800" dirty="0" smtClean="0">
                <a:solidFill>
                  <a:srgbClr val="000000"/>
                </a:solidFill>
              </a:rPr>
              <a:t>clear</a:t>
            </a: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all</a:t>
            </a:r>
            <a:r>
              <a:rPr lang="el-GR" sz="1800" b="1" dirty="0" smtClean="0">
                <a:solidFill>
                  <a:srgbClr val="008000"/>
                </a:solidFill>
              </a:rPr>
              <a:t>'</a:t>
            </a:r>
            <a:r>
              <a:rPr lang="el-GR" sz="1800" dirty="0" smtClean="0">
                <a:solidFill>
                  <a:srgbClr val="000000"/>
                </a:solidFill>
              </a:rPr>
              <a:t>); </a:t>
            </a:r>
            <a:r>
              <a:rPr lang="el-GR" sz="1800" i="1" dirty="0" smtClean="0">
                <a:solidFill>
                  <a:srgbClr val="808080"/>
                </a:solidFill>
              </a:rPr>
              <a:t>// Επαναφέρει την εφαρμογή στην αρχή της κατάσταση</a:t>
            </a:r>
            <a:r>
              <a:rPr lang="el-GR" sz="1800" dirty="0" smtClean="0">
                <a:solidFill>
                  <a:srgbClr val="000000"/>
                </a:solidFill>
              </a:rPr>
              <a:t/>
            </a:r>
            <a:br>
              <a:rPr lang="el-GR" sz="1800" dirty="0" smtClean="0">
                <a:solidFill>
                  <a:srgbClr val="000000"/>
                </a:solidFill>
              </a:rPr>
            </a:br>
            <a:r>
              <a:rPr lang="el-GR" sz="1800" dirty="0" smtClean="0">
                <a:solidFill>
                  <a:srgbClr val="000000"/>
                </a:solidFill>
              </a:rPr>
              <a:t>             $(</a:t>
            </a:r>
            <a:r>
              <a:rPr lang="el-GR" sz="1800" b="1" dirty="0" smtClean="0">
                <a:solidFill>
                  <a:srgbClr val="008000"/>
                </a:solidFill>
              </a:rPr>
              <a:t>"#</a:t>
            </a:r>
            <a:r>
              <a:rPr lang="en-US" sz="1800" b="1" dirty="0" smtClean="0">
                <a:solidFill>
                  <a:srgbClr val="008000"/>
                </a:solidFill>
              </a:rPr>
              <a:t>error</a:t>
            </a:r>
            <a:r>
              <a:rPr lang="el-GR" sz="1800" b="1" dirty="0" smtClean="0">
                <a:solidFill>
                  <a:srgbClr val="008000"/>
                </a:solidFill>
              </a:rPr>
              <a:t>-</a:t>
            </a:r>
            <a:r>
              <a:rPr lang="en-US" sz="1800" b="1" dirty="0" err="1" smtClean="0">
                <a:solidFill>
                  <a:srgbClr val="008000"/>
                </a:solidFill>
              </a:rPr>
              <a:t>msg</a:t>
            </a:r>
            <a:r>
              <a:rPr lang="el-GR" sz="1800" b="1" dirty="0" smtClean="0">
                <a:solidFill>
                  <a:srgbClr val="008000"/>
                </a:solidFill>
              </a:rPr>
              <a:t>"</a:t>
            </a:r>
            <a:r>
              <a:rPr lang="el-GR" sz="1800" dirty="0" smtClean="0">
                <a:solidFill>
                  <a:srgbClr val="000000"/>
                </a:solidFill>
              </a:rPr>
              <a:t>).</a:t>
            </a:r>
            <a:r>
              <a:rPr lang="en-US" sz="1800" dirty="0" smtClean="0">
                <a:solidFill>
                  <a:srgbClr val="000000"/>
                </a:solidFill>
              </a:rPr>
              <a:t>html</a:t>
            </a:r>
            <a:r>
              <a:rPr lang="el-GR" sz="1800" dirty="0" smtClean="0">
                <a:solidFill>
                  <a:srgbClr val="000000"/>
                </a:solidFill>
              </a:rPr>
              <a:t>(</a:t>
            </a:r>
            <a:r>
              <a:rPr lang="el-GR" sz="1800" b="1" dirty="0" smtClean="0">
                <a:solidFill>
                  <a:srgbClr val="008000"/>
                </a:solidFill>
              </a:rPr>
              <a:t>"</a:t>
            </a:r>
            <a:r>
              <a:rPr lang="en-US" sz="1800" b="1" dirty="0" smtClean="0">
                <a:solidFill>
                  <a:srgbClr val="008000"/>
                </a:solidFill>
              </a:rPr>
              <a:t>image is huge for this algorithm</a:t>
            </a:r>
            <a:r>
              <a:rPr lang="el-GR" sz="1800" b="1" dirty="0" smtClean="0">
                <a:solidFill>
                  <a:srgbClr val="008000"/>
                </a:solidFill>
              </a:rPr>
              <a:t>"</a:t>
            </a:r>
            <a:r>
              <a:rPr lang="el-GR" sz="1800" dirty="0" smtClean="0">
                <a:solidFill>
                  <a:srgbClr val="000000"/>
                </a:solidFill>
              </a:rPr>
              <a:t>);</a:t>
            </a:r>
            <a:br>
              <a:rPr lang="el-GR" sz="1800" dirty="0" smtClean="0">
                <a:solidFill>
                  <a:srgbClr val="000000"/>
                </a:solidFill>
              </a:rPr>
            </a:br>
            <a:r>
              <a:rPr lang="el-GR" sz="1800" dirty="0" smtClean="0">
                <a:solidFill>
                  <a:srgbClr val="000000"/>
                </a:solidFill>
              </a:rPr>
              <a:t>             </a:t>
            </a:r>
            <a:r>
              <a:rPr lang="en-US" sz="1800" dirty="0" err="1" smtClean="0">
                <a:solidFill>
                  <a:srgbClr val="000000"/>
                </a:solidFill>
              </a:rPr>
              <a:t>snackBar</a:t>
            </a:r>
            <a:r>
              <a:rPr lang="el-GR" sz="1800" dirty="0" smtClean="0">
                <a:solidFill>
                  <a:srgbClr val="000000"/>
                </a:solidFill>
              </a:rPr>
              <a:t>();</a:t>
            </a:r>
            <a:br>
              <a:rPr lang="el-GR" sz="1800" dirty="0" smtClean="0">
                <a:solidFill>
                  <a:srgbClr val="000000"/>
                </a:solidFill>
              </a:rPr>
            </a:br>
            <a:r>
              <a:rPr lang="el-GR" sz="1800" dirty="0" smtClean="0">
                <a:solidFill>
                  <a:srgbClr val="000000"/>
                </a:solidFill>
              </a:rPr>
              <a:t>         }</a:t>
            </a:r>
            <a:br>
              <a:rPr lang="el-GR" sz="1800" dirty="0" smtClean="0">
                <a:solidFill>
                  <a:srgbClr val="000000"/>
                </a:solidFill>
              </a:rPr>
            </a:br>
            <a:r>
              <a:rPr lang="el-GR" sz="1800" dirty="0" smtClean="0">
                <a:solidFill>
                  <a:srgbClr val="000000"/>
                </a:solidFill>
              </a:rPr>
              <a:t>    }   </a:t>
            </a:r>
            <a:br>
              <a:rPr lang="el-GR" sz="1800" dirty="0" smtClean="0">
                <a:solidFill>
                  <a:srgbClr val="000000"/>
                </a:solidFill>
              </a:rPr>
            </a:br>
            <a:r>
              <a:rPr lang="el-GR" sz="1800" dirty="0" smtClean="0">
                <a:solidFill>
                  <a:srgbClr val="000000"/>
                </a:solidFill>
              </a:rPr>
              <a:t>}</a:t>
            </a:r>
            <a:endParaRPr lang="el-GR" sz="1800" dirty="0"/>
          </a:p>
        </p:txBody>
      </p:sp>
      <p:cxnSp>
        <p:nvCxnSpPr>
          <p:cNvPr id="7" name="6 - Ευθεία γραμμή σύνδεσης"/>
          <p:cNvCxnSpPr/>
          <p:nvPr/>
        </p:nvCxnSpPr>
        <p:spPr>
          <a:xfrm rot="5400000">
            <a:off x="-1087820" y="4114800"/>
            <a:ext cx="4477406"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8" name="7 - TextBox"/>
          <p:cNvSpPr txBox="1"/>
          <p:nvPr/>
        </p:nvSpPr>
        <p:spPr>
          <a:xfrm>
            <a:off x="851342" y="1765741"/>
            <a:ext cx="268014" cy="2446824"/>
          </a:xfrm>
          <a:prstGeom prst="rect">
            <a:avLst/>
          </a:prstGeom>
          <a:noFill/>
        </p:spPr>
        <p:txBody>
          <a:bodyPr wrap="square" rtlCol="0">
            <a:spAutoFit/>
          </a:bodyPr>
          <a:lstStyle/>
          <a:p>
            <a:pPr>
              <a:lnSpc>
                <a:spcPts val="200"/>
              </a:lnSpc>
            </a:pPr>
            <a:r>
              <a:rPr lang="el-GR" sz="1400" dirty="0" smtClean="0"/>
              <a:t>1</a:t>
            </a:r>
          </a:p>
          <a:p>
            <a:pPr>
              <a:lnSpc>
                <a:spcPts val="2000"/>
              </a:lnSpc>
            </a:pPr>
            <a:r>
              <a:rPr lang="el-GR" sz="1400" dirty="0" smtClean="0"/>
              <a:t>23456789</a:t>
            </a:r>
          </a:p>
          <a:p>
            <a:r>
              <a:rPr lang="el-GR" dirty="0" smtClean="0"/>
              <a:t> </a:t>
            </a:r>
            <a:endParaRPr lang="el-GR" dirty="0"/>
          </a:p>
        </p:txBody>
      </p:sp>
      <p:sp>
        <p:nvSpPr>
          <p:cNvPr id="9" name="8 - TextBox"/>
          <p:cNvSpPr txBox="1"/>
          <p:nvPr/>
        </p:nvSpPr>
        <p:spPr>
          <a:xfrm>
            <a:off x="660190" y="3809996"/>
            <a:ext cx="493982" cy="2657138"/>
          </a:xfrm>
          <a:prstGeom prst="rect">
            <a:avLst/>
          </a:prstGeom>
          <a:noFill/>
        </p:spPr>
        <p:txBody>
          <a:bodyPr wrap="square" rtlCol="0">
            <a:spAutoFit/>
          </a:bodyPr>
          <a:lstStyle/>
          <a:p>
            <a:pPr algn="r">
              <a:lnSpc>
                <a:spcPts val="2000"/>
              </a:lnSpc>
            </a:pPr>
            <a:r>
              <a:rPr lang="el-GR" sz="1400" dirty="0" smtClean="0"/>
              <a:t>10</a:t>
            </a:r>
          </a:p>
          <a:p>
            <a:pPr algn="r">
              <a:lnSpc>
                <a:spcPts val="2000"/>
              </a:lnSpc>
            </a:pPr>
            <a:r>
              <a:rPr lang="el-GR" sz="1400" dirty="0" smtClean="0"/>
              <a:t>11</a:t>
            </a:r>
          </a:p>
          <a:p>
            <a:pPr algn="r">
              <a:lnSpc>
                <a:spcPts val="2000"/>
              </a:lnSpc>
            </a:pPr>
            <a:r>
              <a:rPr lang="el-GR" sz="1400" dirty="0" smtClean="0"/>
              <a:t>12</a:t>
            </a:r>
          </a:p>
          <a:p>
            <a:pPr algn="r">
              <a:lnSpc>
                <a:spcPts val="2000"/>
              </a:lnSpc>
            </a:pPr>
            <a:r>
              <a:rPr lang="el-GR" sz="1400" dirty="0" smtClean="0"/>
              <a:t>13</a:t>
            </a:r>
          </a:p>
          <a:p>
            <a:pPr algn="r">
              <a:lnSpc>
                <a:spcPts val="2000"/>
              </a:lnSpc>
            </a:pPr>
            <a:r>
              <a:rPr lang="el-GR" sz="1400" dirty="0" smtClean="0"/>
              <a:t>14</a:t>
            </a:r>
          </a:p>
          <a:p>
            <a:pPr algn="r">
              <a:lnSpc>
                <a:spcPts val="2000"/>
              </a:lnSpc>
            </a:pPr>
            <a:r>
              <a:rPr lang="el-GR" sz="1400" dirty="0" smtClean="0"/>
              <a:t>15</a:t>
            </a:r>
          </a:p>
          <a:p>
            <a:pPr algn="r">
              <a:lnSpc>
                <a:spcPts val="2000"/>
              </a:lnSpc>
            </a:pPr>
            <a:r>
              <a:rPr lang="el-GR" sz="1400" dirty="0" smtClean="0"/>
              <a:t>16</a:t>
            </a:r>
          </a:p>
          <a:p>
            <a:pPr algn="r">
              <a:lnSpc>
                <a:spcPts val="2000"/>
              </a:lnSpc>
            </a:pPr>
            <a:r>
              <a:rPr lang="el-GR" sz="1400" dirty="0" smtClean="0"/>
              <a:t>17</a:t>
            </a:r>
          </a:p>
          <a:p>
            <a:pPr algn="r">
              <a:lnSpc>
                <a:spcPts val="2000"/>
              </a:lnSpc>
            </a:pPr>
            <a:r>
              <a:rPr lang="el-GR" sz="1400" dirty="0" smtClean="0"/>
              <a:t>18</a:t>
            </a:r>
          </a:p>
          <a:p>
            <a:pPr algn="r">
              <a:lnSpc>
                <a:spcPts val="2000"/>
              </a:lnSpc>
            </a:pPr>
            <a:r>
              <a:rPr lang="el-GR" sz="1400" dirty="0" smtClean="0"/>
              <a:t>19</a:t>
            </a: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l-GR" sz="1800" dirty="0" smtClean="0">
                <a:solidFill>
                  <a:schemeClr val="accent5">
                    <a:lumMod val="50000"/>
                  </a:schemeClr>
                </a:solidFill>
              </a:rPr>
              <a:t>Για την σελίδα πρακτικής εξάσκησης απαιτούνται οι παρακάτω ρυθμίσεις στον αρχείο </a:t>
            </a:r>
            <a:r>
              <a:rPr lang="en-US" sz="1800" dirty="0" smtClean="0">
                <a:solidFill>
                  <a:schemeClr val="accent5">
                    <a:lumMod val="50000"/>
                  </a:schemeClr>
                </a:solidFill>
              </a:rPr>
              <a:t>index.HTML</a:t>
            </a:r>
            <a:endParaRPr lang="el-GR" sz="1800" dirty="0" smtClean="0">
              <a:solidFill>
                <a:schemeClr val="accent5">
                  <a:lumMod val="50000"/>
                </a:schemeClr>
              </a:solidFill>
            </a:endParaRPr>
          </a:p>
          <a:p>
            <a:r>
              <a:rPr lang="en-US" sz="1600" dirty="0" smtClean="0">
                <a:solidFill>
                  <a:srgbClr val="000000"/>
                </a:solidFill>
              </a:rPr>
              <a:t>&lt;</a:t>
            </a:r>
            <a:r>
              <a:rPr lang="en-US" sz="1600" b="1" dirty="0" err="1" smtClean="0">
                <a:solidFill>
                  <a:srgbClr val="000080"/>
                </a:solidFill>
              </a:rPr>
              <a:t>li</a:t>
            </a:r>
            <a:r>
              <a:rPr lang="en-US" sz="1600" dirty="0" smtClean="0">
                <a:solidFill>
                  <a:srgbClr val="000000"/>
                </a:solidFill>
              </a:rPr>
              <a:t>&gt;&lt;</a:t>
            </a:r>
            <a:r>
              <a:rPr lang="en-US" sz="1600" b="1" dirty="0" smtClean="0">
                <a:solidFill>
                  <a:srgbClr val="000080"/>
                </a:solidFill>
              </a:rPr>
              <a:t>a </a:t>
            </a:r>
            <a:r>
              <a:rPr lang="en-US" sz="1600" b="1" dirty="0" err="1" smtClean="0">
                <a:solidFill>
                  <a:srgbClr val="0000FF"/>
                </a:solidFill>
              </a:rPr>
              <a:t>tabindex</a:t>
            </a:r>
            <a:r>
              <a:rPr lang="en-US" sz="1600" b="1" dirty="0" smtClean="0">
                <a:solidFill>
                  <a:srgbClr val="0000FF"/>
                </a:solidFill>
              </a:rPr>
              <a:t>=</a:t>
            </a:r>
            <a:r>
              <a:rPr lang="en-US" sz="1600" b="1" dirty="0" smtClean="0">
                <a:solidFill>
                  <a:srgbClr val="008000"/>
                </a:solidFill>
              </a:rPr>
              <a:t>"0" </a:t>
            </a:r>
            <a:r>
              <a:rPr lang="en-US" sz="1600" b="1" dirty="0" err="1" smtClean="0">
                <a:solidFill>
                  <a:srgbClr val="0000FF"/>
                </a:solidFill>
              </a:rPr>
              <a:t>onclick</a:t>
            </a:r>
            <a:r>
              <a:rPr lang="en-US" sz="1600" b="1" dirty="0" smtClean="0">
                <a:solidFill>
                  <a:srgbClr val="0000FF"/>
                </a:solidFill>
              </a:rPr>
              <a:t>=</a:t>
            </a:r>
            <a:r>
              <a:rPr lang="en-US" sz="1600" b="1" dirty="0" smtClean="0">
                <a:solidFill>
                  <a:srgbClr val="008000"/>
                </a:solidFill>
              </a:rPr>
              <a:t>"</a:t>
            </a:r>
            <a:r>
              <a:rPr lang="en-US" sz="1600" i="1" dirty="0" err="1" smtClean="0">
                <a:solidFill>
                  <a:srgbClr val="000000"/>
                </a:solidFill>
              </a:rPr>
              <a:t>goToPractice</a:t>
            </a:r>
            <a:r>
              <a:rPr lang="en-US" sz="1600" dirty="0" smtClean="0">
                <a:solidFill>
                  <a:srgbClr val="000000"/>
                </a:solidFill>
              </a:rPr>
              <a:t>(</a:t>
            </a:r>
            <a:r>
              <a:rPr lang="en-US" sz="1600" b="1" dirty="0" smtClean="0">
                <a:solidFill>
                  <a:srgbClr val="008000"/>
                </a:solidFill>
              </a:rPr>
              <a:t>'</a:t>
            </a:r>
            <a:r>
              <a:rPr lang="en-US" sz="1600" b="1" dirty="0" smtClean="0">
                <a:solidFill>
                  <a:srgbClr val="FF0000"/>
                </a:solidFill>
              </a:rPr>
              <a:t>algorithm</a:t>
            </a:r>
            <a:r>
              <a:rPr lang="en-US" sz="1600" b="1" dirty="0" smtClean="0">
                <a:solidFill>
                  <a:srgbClr val="008000"/>
                </a:solidFill>
              </a:rPr>
              <a:t>'</a:t>
            </a:r>
            <a:r>
              <a:rPr lang="en-US" sz="1600" dirty="0" smtClean="0">
                <a:solidFill>
                  <a:srgbClr val="000000"/>
                </a:solidFill>
              </a:rPr>
              <a:t>)</a:t>
            </a:r>
            <a:r>
              <a:rPr lang="en-US" sz="1600" b="1" dirty="0" smtClean="0">
                <a:solidFill>
                  <a:srgbClr val="008000"/>
                </a:solidFill>
              </a:rPr>
              <a:t>"</a:t>
            </a:r>
            <a:r>
              <a:rPr lang="en-US" sz="1600" dirty="0" smtClean="0">
                <a:solidFill>
                  <a:srgbClr val="000000"/>
                </a:solidFill>
              </a:rPr>
              <a:t>&gt;&lt;</a:t>
            </a:r>
            <a:r>
              <a:rPr lang="en-US" sz="1600" b="1" dirty="0" smtClean="0">
                <a:solidFill>
                  <a:srgbClr val="000080"/>
                </a:solidFill>
              </a:rPr>
              <a:t>span </a:t>
            </a:r>
            <a:r>
              <a:rPr lang="en-US" sz="1600" b="1" dirty="0" smtClean="0">
                <a:solidFill>
                  <a:srgbClr val="0000FF"/>
                </a:solidFill>
              </a:rPr>
              <a:t>class=</a:t>
            </a:r>
            <a:r>
              <a:rPr lang="en-US" sz="1600" b="1" dirty="0" smtClean="0">
                <a:solidFill>
                  <a:srgbClr val="008000"/>
                </a:solidFill>
              </a:rPr>
              <a:t>"</a:t>
            </a:r>
            <a:r>
              <a:rPr lang="en-US" sz="1600" b="1" dirty="0" err="1" smtClean="0">
                <a:solidFill>
                  <a:srgbClr val="008000"/>
                </a:solidFill>
              </a:rPr>
              <a:t>glyphicon</a:t>
            </a:r>
            <a:r>
              <a:rPr lang="en-US" sz="1600" b="1" dirty="0" smtClean="0">
                <a:solidFill>
                  <a:srgbClr val="008000"/>
                </a:solidFill>
              </a:rPr>
              <a:t> </a:t>
            </a:r>
            <a:r>
              <a:rPr lang="en-US" sz="1600" b="1" dirty="0" err="1" smtClean="0">
                <a:solidFill>
                  <a:srgbClr val="008000"/>
                </a:solidFill>
              </a:rPr>
              <a:t>glyphicon</a:t>
            </a:r>
            <a:r>
              <a:rPr lang="en-US" sz="1600" b="1" dirty="0" smtClean="0">
                <a:solidFill>
                  <a:srgbClr val="008000"/>
                </a:solidFill>
              </a:rPr>
              <a:t>-pencil"</a:t>
            </a:r>
            <a:r>
              <a:rPr lang="en-US" sz="1600" dirty="0" smtClean="0">
                <a:solidFill>
                  <a:srgbClr val="000000"/>
                </a:solidFill>
              </a:rPr>
              <a:t>&gt;&lt;/</a:t>
            </a:r>
            <a:r>
              <a:rPr lang="en-US" sz="1600" b="1" dirty="0" smtClean="0">
                <a:solidFill>
                  <a:srgbClr val="000080"/>
                </a:solidFill>
              </a:rPr>
              <a:t>span</a:t>
            </a:r>
            <a:r>
              <a:rPr lang="en-US" sz="1600" dirty="0" smtClean="0">
                <a:solidFill>
                  <a:srgbClr val="000000"/>
                </a:solidFill>
              </a:rPr>
              <a:t>&gt; Practice&lt;/</a:t>
            </a:r>
            <a:r>
              <a:rPr lang="en-US" sz="1600" b="1" dirty="0" smtClean="0">
                <a:solidFill>
                  <a:srgbClr val="000080"/>
                </a:solidFill>
              </a:rPr>
              <a:t>a</a:t>
            </a:r>
            <a:r>
              <a:rPr lang="en-US" sz="1600" dirty="0" smtClean="0">
                <a:solidFill>
                  <a:srgbClr val="000000"/>
                </a:solidFill>
              </a:rPr>
              <a:t>&gt;&lt;/</a:t>
            </a:r>
            <a:r>
              <a:rPr lang="en-US" sz="1600" b="1" dirty="0" err="1" smtClean="0">
                <a:solidFill>
                  <a:srgbClr val="000080"/>
                </a:solidFill>
              </a:rPr>
              <a:t>li</a:t>
            </a:r>
            <a:r>
              <a:rPr lang="en-US" sz="1600" dirty="0" smtClean="0">
                <a:solidFill>
                  <a:srgbClr val="000000"/>
                </a:solidFill>
              </a:rPr>
              <a:t>&gt;</a:t>
            </a:r>
            <a:endParaRPr lang="el-GR" sz="1600" b="1" dirty="0" smtClean="0">
              <a:solidFill>
                <a:srgbClr val="000080"/>
              </a:solidFill>
              <a:latin typeface="Cambria"/>
              <a:ea typeface="Times New Roman"/>
              <a:cs typeface="Times New Roman"/>
            </a:endParaRPr>
          </a:p>
        </p:txBody>
      </p:sp>
      <p:pic>
        <p:nvPicPr>
          <p:cNvPr id="6" name="Picture 2"/>
          <p:cNvPicPr>
            <a:picLocks noChangeAspect="1" noChangeArrowheads="1"/>
          </p:cNvPicPr>
          <p:nvPr/>
        </p:nvPicPr>
        <p:blipFill>
          <a:blip r:embed="rId3"/>
          <a:srcRect t="7260" b="5927"/>
          <a:stretch>
            <a:fillRect/>
          </a:stretch>
        </p:blipFill>
        <p:spPr bwMode="auto">
          <a:xfrm>
            <a:off x="5236095" y="3184106"/>
            <a:ext cx="6320029" cy="3084683"/>
          </a:xfrm>
          <a:prstGeom prst="rect">
            <a:avLst/>
          </a:prstGeom>
          <a:noFill/>
          <a:ln w="9525">
            <a:noFill/>
            <a:miter lim="800000"/>
            <a:headEnd/>
            <a:tailEnd/>
          </a:ln>
          <a:effectLst/>
        </p:spPr>
      </p:pic>
      <p:pic>
        <p:nvPicPr>
          <p:cNvPr id="7" name="Picture 2"/>
          <p:cNvPicPr>
            <a:picLocks noChangeAspect="1" noChangeArrowheads="1"/>
          </p:cNvPicPr>
          <p:nvPr/>
        </p:nvPicPr>
        <p:blipFill>
          <a:blip r:embed="rId4"/>
          <a:srcRect t="9669" r="64824" b="48894"/>
          <a:stretch>
            <a:fillRect/>
          </a:stretch>
        </p:blipFill>
        <p:spPr bwMode="auto">
          <a:xfrm>
            <a:off x="1058732" y="3209978"/>
            <a:ext cx="3812813" cy="2525235"/>
          </a:xfrm>
          <a:prstGeom prst="rect">
            <a:avLst/>
          </a:prstGeom>
          <a:noFill/>
          <a:ln w="9525">
            <a:noFill/>
            <a:miter lim="800000"/>
            <a:headEnd/>
            <a:tailEnd/>
          </a:ln>
          <a:effectLst/>
        </p:spPr>
      </p:pic>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l-GR" dirty="0" smtClean="0">
                <a:solidFill>
                  <a:schemeClr val="accent5">
                    <a:lumMod val="50000"/>
                  </a:schemeClr>
                </a:solidFill>
                <a:ea typeface="Times New Roman"/>
                <a:cs typeface="Times New Roman"/>
              </a:rPr>
              <a:t>Ρυθμίσεις στην σελίδα </a:t>
            </a:r>
            <a:r>
              <a:rPr lang="en-US" dirty="0" smtClean="0">
                <a:solidFill>
                  <a:schemeClr val="accent5">
                    <a:lumMod val="50000"/>
                  </a:schemeClr>
                </a:solidFill>
                <a:ea typeface="Times New Roman"/>
                <a:cs typeface="Times New Roman"/>
              </a:rPr>
              <a:t>practice.html</a:t>
            </a:r>
            <a:r>
              <a:rPr lang="el-GR" dirty="0" smtClean="0">
                <a:solidFill>
                  <a:schemeClr val="accent5">
                    <a:lumMod val="50000"/>
                  </a:schemeClr>
                </a:solidFill>
                <a:ea typeface="Times New Roman"/>
                <a:cs typeface="Times New Roman"/>
              </a:rPr>
              <a:t>. Αρχικά εισαγωγή στον </a:t>
            </a:r>
            <a:r>
              <a:rPr lang="en-US" dirty="0" smtClean="0">
                <a:solidFill>
                  <a:schemeClr val="accent5">
                    <a:lumMod val="50000"/>
                  </a:schemeClr>
                </a:solidFill>
                <a:ea typeface="Times New Roman"/>
                <a:cs typeface="Times New Roman"/>
              </a:rPr>
              <a:t>header</a:t>
            </a:r>
            <a:r>
              <a:rPr lang="el-GR" dirty="0" smtClean="0">
                <a:solidFill>
                  <a:schemeClr val="accent5">
                    <a:lumMod val="50000"/>
                  </a:schemeClr>
                </a:solidFill>
                <a:ea typeface="Times New Roman"/>
                <a:cs typeface="Times New Roman"/>
              </a:rPr>
              <a:t>.</a:t>
            </a:r>
            <a:endParaRPr lang="en-US" dirty="0" smtClean="0">
              <a:solidFill>
                <a:schemeClr val="accent5">
                  <a:lumMod val="50000"/>
                </a:schemeClr>
              </a:solidFill>
              <a:ea typeface="Times New Roman"/>
              <a:cs typeface="Times New Roman"/>
            </a:endParaRPr>
          </a:p>
          <a:p>
            <a:pPr>
              <a:buNone/>
            </a:pPr>
            <a:r>
              <a:rPr lang="el-GR" sz="1800" dirty="0" smtClean="0">
                <a:solidFill>
                  <a:srgbClr val="000000"/>
                </a:solidFill>
                <a:latin typeface="Cambria"/>
                <a:ea typeface="Times New Roman"/>
                <a:cs typeface="Times New Roman"/>
              </a:rPr>
              <a:t>	&lt;</a:t>
            </a:r>
            <a:r>
              <a:rPr lang="en-US" sz="1800" b="1" dirty="0" smtClean="0">
                <a:solidFill>
                  <a:srgbClr val="000080"/>
                </a:solidFill>
                <a:latin typeface="Cambria"/>
                <a:ea typeface="Times New Roman"/>
                <a:cs typeface="Times New Roman"/>
              </a:rPr>
              <a:t>script </a:t>
            </a:r>
            <a:r>
              <a:rPr lang="en-US" sz="1800" b="1" dirty="0" err="1" smtClean="0">
                <a:solidFill>
                  <a:srgbClr val="0000FF"/>
                </a:solidFill>
                <a:latin typeface="Cambria"/>
                <a:ea typeface="Times New Roman"/>
                <a:cs typeface="Times New Roman"/>
              </a:rPr>
              <a:t>src</a:t>
            </a:r>
            <a:r>
              <a:rPr lang="el-GR" sz="1800" b="1" dirty="0" smtClean="0">
                <a:solidFill>
                  <a:srgbClr val="0000FF"/>
                </a:solidFill>
                <a:latin typeface="Cambria"/>
                <a:ea typeface="Times New Roman"/>
                <a:cs typeface="Times New Roman"/>
              </a:rPr>
              <a:t>=</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js</a:t>
            </a:r>
            <a:r>
              <a:rPr lang="el-GR" sz="1800" b="1" dirty="0" smtClean="0">
                <a:solidFill>
                  <a:srgbClr val="008000"/>
                </a:solidFill>
                <a:latin typeface="Cambria"/>
                <a:ea typeface="Times New Roman"/>
                <a:cs typeface="Times New Roman"/>
              </a:rPr>
              <a:t>/</a:t>
            </a:r>
            <a:r>
              <a:rPr lang="en-US" sz="1800" b="1" dirty="0" smtClean="0">
                <a:solidFill>
                  <a:srgbClr val="008000"/>
                </a:solidFill>
                <a:latin typeface="Cambria"/>
                <a:ea typeface="Times New Roman"/>
                <a:cs typeface="Times New Roman"/>
              </a:rPr>
              <a:t>practice</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generateNums</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js</a:t>
            </a:r>
            <a:r>
              <a:rPr lang="el-GR" sz="1800" b="1" dirty="0" smtClean="0">
                <a:solidFill>
                  <a:srgbClr val="008000"/>
                </a:solidFill>
                <a:latin typeface="Cambria"/>
                <a:ea typeface="Times New Roman"/>
                <a:cs typeface="Times New Roman"/>
              </a:rPr>
              <a:t>"</a:t>
            </a:r>
            <a:r>
              <a:rPr lang="el-GR" sz="1800" dirty="0" smtClean="0">
                <a:solidFill>
                  <a:srgbClr val="000000"/>
                </a:solidFill>
                <a:latin typeface="Cambria"/>
                <a:ea typeface="Times New Roman"/>
                <a:cs typeface="Times New Roman"/>
              </a:rPr>
              <a:t>&gt;&lt;/</a:t>
            </a:r>
            <a:r>
              <a:rPr lang="en-US" sz="1800" b="1" dirty="0" smtClean="0">
                <a:solidFill>
                  <a:srgbClr val="000080"/>
                </a:solidFill>
                <a:latin typeface="Cambria"/>
                <a:ea typeface="Times New Roman"/>
                <a:cs typeface="Times New Roman"/>
              </a:rPr>
              <a:t>script</a:t>
            </a:r>
            <a:r>
              <a:rPr lang="el-GR" sz="1800" dirty="0" smtClean="0">
                <a:solidFill>
                  <a:srgbClr val="000000"/>
                </a:solidFill>
                <a:latin typeface="Cambria"/>
                <a:ea typeface="Times New Roman"/>
                <a:cs typeface="Times New Roman"/>
              </a:rPr>
              <a:t>&gt;</a:t>
            </a:r>
            <a:br>
              <a:rPr lang="el-GR" sz="1800" dirty="0" smtClean="0">
                <a:solidFill>
                  <a:srgbClr val="000000"/>
                </a:solidFill>
                <a:latin typeface="Cambria"/>
                <a:ea typeface="Times New Roman"/>
                <a:cs typeface="Times New Roman"/>
              </a:rPr>
            </a:br>
            <a:r>
              <a:rPr lang="el-GR" sz="1800" dirty="0" smtClean="0">
                <a:solidFill>
                  <a:srgbClr val="000000"/>
                </a:solidFill>
                <a:latin typeface="Cambria"/>
                <a:ea typeface="Times New Roman"/>
                <a:cs typeface="Times New Roman"/>
              </a:rPr>
              <a:t>&lt;</a:t>
            </a:r>
            <a:r>
              <a:rPr lang="en-US" sz="1800" b="1" dirty="0" smtClean="0">
                <a:solidFill>
                  <a:srgbClr val="000080"/>
                </a:solidFill>
                <a:latin typeface="Cambria"/>
                <a:ea typeface="Times New Roman"/>
                <a:cs typeface="Times New Roman"/>
              </a:rPr>
              <a:t>script </a:t>
            </a:r>
            <a:r>
              <a:rPr lang="en-US" sz="1800" b="1" dirty="0" err="1" smtClean="0">
                <a:solidFill>
                  <a:srgbClr val="0000FF"/>
                </a:solidFill>
                <a:latin typeface="Cambria"/>
                <a:ea typeface="Times New Roman"/>
                <a:cs typeface="Times New Roman"/>
              </a:rPr>
              <a:t>src</a:t>
            </a:r>
            <a:r>
              <a:rPr lang="el-GR" sz="1800" b="1" dirty="0" smtClean="0">
                <a:solidFill>
                  <a:srgbClr val="0000FF"/>
                </a:solidFill>
                <a:latin typeface="Cambria"/>
                <a:ea typeface="Times New Roman"/>
                <a:cs typeface="Times New Roman"/>
              </a:rPr>
              <a:t>=</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js</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otsu</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js</a:t>
            </a:r>
            <a:r>
              <a:rPr lang="el-GR" sz="1800" b="1" dirty="0" smtClean="0">
                <a:solidFill>
                  <a:srgbClr val="008000"/>
                </a:solidFill>
                <a:latin typeface="Cambria"/>
                <a:ea typeface="Times New Roman"/>
                <a:cs typeface="Times New Roman"/>
              </a:rPr>
              <a:t>"</a:t>
            </a:r>
            <a:r>
              <a:rPr lang="el-GR" sz="1800" dirty="0" smtClean="0">
                <a:solidFill>
                  <a:srgbClr val="000000"/>
                </a:solidFill>
                <a:latin typeface="Cambria"/>
                <a:ea typeface="Times New Roman"/>
                <a:cs typeface="Times New Roman"/>
              </a:rPr>
              <a:t>&gt;&lt;/</a:t>
            </a:r>
            <a:r>
              <a:rPr lang="en-US" sz="1800" b="1" dirty="0" smtClean="0">
                <a:solidFill>
                  <a:srgbClr val="000080"/>
                </a:solidFill>
                <a:latin typeface="Cambria"/>
                <a:ea typeface="Times New Roman"/>
                <a:cs typeface="Times New Roman"/>
              </a:rPr>
              <a:t>script</a:t>
            </a:r>
            <a:r>
              <a:rPr lang="el-GR" sz="1800" dirty="0" smtClean="0">
                <a:solidFill>
                  <a:srgbClr val="000000"/>
                </a:solidFill>
                <a:latin typeface="Cambria"/>
                <a:ea typeface="Times New Roman"/>
                <a:cs typeface="Times New Roman"/>
              </a:rPr>
              <a:t>&gt;</a:t>
            </a:r>
            <a:br>
              <a:rPr lang="el-GR" sz="1800" dirty="0" smtClean="0">
                <a:solidFill>
                  <a:srgbClr val="000000"/>
                </a:solidFill>
                <a:latin typeface="Cambria"/>
                <a:ea typeface="Times New Roman"/>
                <a:cs typeface="Times New Roman"/>
              </a:rPr>
            </a:br>
            <a:r>
              <a:rPr lang="el-GR" sz="1800" dirty="0" smtClean="0">
                <a:solidFill>
                  <a:srgbClr val="000000"/>
                </a:solidFill>
                <a:latin typeface="Cambria"/>
                <a:ea typeface="Times New Roman"/>
                <a:cs typeface="Times New Roman"/>
              </a:rPr>
              <a:t>&lt;</a:t>
            </a:r>
            <a:r>
              <a:rPr lang="en-US" sz="1800" b="1" dirty="0" smtClean="0">
                <a:solidFill>
                  <a:srgbClr val="000080"/>
                </a:solidFill>
                <a:latin typeface="Cambria"/>
                <a:ea typeface="Times New Roman"/>
                <a:cs typeface="Times New Roman"/>
              </a:rPr>
              <a:t>script </a:t>
            </a:r>
            <a:r>
              <a:rPr lang="en-US" sz="1800" b="1" dirty="0" err="1" smtClean="0">
                <a:solidFill>
                  <a:srgbClr val="0000FF"/>
                </a:solidFill>
                <a:latin typeface="Cambria"/>
                <a:ea typeface="Times New Roman"/>
                <a:cs typeface="Times New Roman"/>
              </a:rPr>
              <a:t>src</a:t>
            </a:r>
            <a:r>
              <a:rPr lang="el-GR" sz="1800" b="1" dirty="0" smtClean="0">
                <a:solidFill>
                  <a:srgbClr val="0000FF"/>
                </a:solidFill>
                <a:latin typeface="Cambria"/>
                <a:ea typeface="Times New Roman"/>
                <a:cs typeface="Times New Roman"/>
              </a:rPr>
              <a:t>=</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js</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kapur</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js</a:t>
            </a:r>
            <a:r>
              <a:rPr lang="el-GR" sz="1800" b="1" dirty="0" smtClean="0">
                <a:solidFill>
                  <a:srgbClr val="008000"/>
                </a:solidFill>
                <a:latin typeface="Cambria"/>
                <a:ea typeface="Times New Roman"/>
                <a:cs typeface="Times New Roman"/>
              </a:rPr>
              <a:t>"</a:t>
            </a:r>
            <a:r>
              <a:rPr lang="el-GR" sz="1800" dirty="0" smtClean="0">
                <a:solidFill>
                  <a:srgbClr val="000000"/>
                </a:solidFill>
                <a:latin typeface="Cambria"/>
                <a:ea typeface="Times New Roman"/>
                <a:cs typeface="Times New Roman"/>
              </a:rPr>
              <a:t>&gt;&lt;/</a:t>
            </a:r>
            <a:r>
              <a:rPr lang="en-US" sz="1800" b="1" dirty="0" smtClean="0">
                <a:solidFill>
                  <a:srgbClr val="000080"/>
                </a:solidFill>
                <a:latin typeface="Cambria"/>
                <a:ea typeface="Times New Roman"/>
                <a:cs typeface="Times New Roman"/>
              </a:rPr>
              <a:t>script</a:t>
            </a:r>
            <a:r>
              <a:rPr lang="el-GR" sz="1800" dirty="0" smtClean="0">
                <a:solidFill>
                  <a:srgbClr val="000000"/>
                </a:solidFill>
                <a:latin typeface="Cambria"/>
                <a:ea typeface="Times New Roman"/>
                <a:cs typeface="Times New Roman"/>
              </a:rPr>
              <a:t>&gt;</a:t>
            </a:r>
            <a:br>
              <a:rPr lang="el-GR" sz="1800" dirty="0" smtClean="0">
                <a:solidFill>
                  <a:srgbClr val="000000"/>
                </a:solidFill>
                <a:latin typeface="Cambria"/>
                <a:ea typeface="Times New Roman"/>
                <a:cs typeface="Times New Roman"/>
              </a:rPr>
            </a:br>
            <a:r>
              <a:rPr lang="el-GR" sz="1800" dirty="0" smtClean="0">
                <a:solidFill>
                  <a:srgbClr val="000000"/>
                </a:solidFill>
                <a:latin typeface="Cambria"/>
                <a:ea typeface="Times New Roman"/>
                <a:cs typeface="Times New Roman"/>
              </a:rPr>
              <a:t>&lt;</a:t>
            </a:r>
            <a:r>
              <a:rPr lang="en-US" sz="1800" b="1" dirty="0" smtClean="0">
                <a:solidFill>
                  <a:srgbClr val="000080"/>
                </a:solidFill>
                <a:latin typeface="Cambria"/>
                <a:ea typeface="Times New Roman"/>
                <a:cs typeface="Times New Roman"/>
              </a:rPr>
              <a:t>script </a:t>
            </a:r>
            <a:r>
              <a:rPr lang="en-US" sz="1800" b="1" dirty="0" err="1" smtClean="0">
                <a:solidFill>
                  <a:srgbClr val="0000FF"/>
                </a:solidFill>
                <a:latin typeface="Cambria"/>
                <a:ea typeface="Times New Roman"/>
                <a:cs typeface="Times New Roman"/>
              </a:rPr>
              <a:t>src</a:t>
            </a:r>
            <a:r>
              <a:rPr lang="el-GR" sz="1800" b="1" dirty="0" smtClean="0">
                <a:solidFill>
                  <a:srgbClr val="0000FF"/>
                </a:solidFill>
                <a:latin typeface="Cambria"/>
                <a:ea typeface="Times New Roman"/>
                <a:cs typeface="Times New Roman"/>
              </a:rPr>
              <a:t>=</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js</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eqHistogram</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js</a:t>
            </a:r>
            <a:r>
              <a:rPr lang="el-GR" sz="1800" b="1" dirty="0" smtClean="0">
                <a:solidFill>
                  <a:srgbClr val="008000"/>
                </a:solidFill>
                <a:latin typeface="Cambria"/>
                <a:ea typeface="Times New Roman"/>
                <a:cs typeface="Times New Roman"/>
              </a:rPr>
              <a:t>"</a:t>
            </a:r>
            <a:r>
              <a:rPr lang="el-GR" sz="1800" dirty="0" smtClean="0">
                <a:solidFill>
                  <a:srgbClr val="000000"/>
                </a:solidFill>
                <a:latin typeface="Cambria"/>
                <a:ea typeface="Times New Roman"/>
                <a:cs typeface="Times New Roman"/>
              </a:rPr>
              <a:t>&gt;&lt;/</a:t>
            </a:r>
            <a:r>
              <a:rPr lang="en-US" sz="1800" b="1" dirty="0" smtClean="0">
                <a:solidFill>
                  <a:srgbClr val="000080"/>
                </a:solidFill>
                <a:latin typeface="Cambria"/>
                <a:ea typeface="Times New Roman"/>
                <a:cs typeface="Times New Roman"/>
              </a:rPr>
              <a:t>script</a:t>
            </a:r>
            <a:r>
              <a:rPr lang="el-GR" sz="1800" dirty="0" smtClean="0">
                <a:solidFill>
                  <a:srgbClr val="000000"/>
                </a:solidFill>
                <a:latin typeface="Cambria"/>
                <a:ea typeface="Times New Roman"/>
                <a:cs typeface="Times New Roman"/>
              </a:rPr>
              <a:t>&gt;</a:t>
            </a:r>
            <a:br>
              <a:rPr lang="el-GR" sz="1800" dirty="0" smtClean="0">
                <a:solidFill>
                  <a:srgbClr val="000000"/>
                </a:solidFill>
                <a:latin typeface="Cambria"/>
                <a:ea typeface="Times New Roman"/>
                <a:cs typeface="Times New Roman"/>
              </a:rPr>
            </a:br>
            <a:r>
              <a:rPr lang="el-GR" sz="1800" dirty="0" smtClean="0">
                <a:solidFill>
                  <a:srgbClr val="000000"/>
                </a:solidFill>
                <a:latin typeface="Cambria"/>
                <a:ea typeface="Times New Roman"/>
                <a:cs typeface="Times New Roman"/>
              </a:rPr>
              <a:t>&lt;</a:t>
            </a:r>
            <a:r>
              <a:rPr lang="en-US" sz="1800" b="1" dirty="0" smtClean="0">
                <a:solidFill>
                  <a:srgbClr val="000080"/>
                </a:solidFill>
                <a:latin typeface="Cambria"/>
                <a:ea typeface="Times New Roman"/>
                <a:cs typeface="Times New Roman"/>
              </a:rPr>
              <a:t>script </a:t>
            </a:r>
            <a:r>
              <a:rPr lang="en-US" sz="1800" b="1" dirty="0" err="1" smtClean="0">
                <a:solidFill>
                  <a:srgbClr val="0000FF"/>
                </a:solidFill>
                <a:latin typeface="Cambria"/>
                <a:ea typeface="Times New Roman"/>
                <a:cs typeface="Times New Roman"/>
              </a:rPr>
              <a:t>src</a:t>
            </a:r>
            <a:r>
              <a:rPr lang="el-GR" sz="1800" b="1" dirty="0" smtClean="0">
                <a:solidFill>
                  <a:srgbClr val="0000FF"/>
                </a:solidFill>
                <a:latin typeface="Cambria"/>
                <a:ea typeface="Times New Roman"/>
                <a:cs typeface="Times New Roman"/>
              </a:rPr>
              <a:t>=</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js</a:t>
            </a:r>
            <a:r>
              <a:rPr lang="el-GR" sz="1800" b="1" dirty="0" smtClean="0">
                <a:solidFill>
                  <a:srgbClr val="008000"/>
                </a:solidFill>
                <a:latin typeface="Cambria"/>
                <a:ea typeface="Times New Roman"/>
                <a:cs typeface="Times New Roman"/>
              </a:rPr>
              <a:t>/</a:t>
            </a:r>
            <a:r>
              <a:rPr lang="en-US" sz="1800" b="1" dirty="0" smtClean="0">
                <a:solidFill>
                  <a:srgbClr val="FF0000"/>
                </a:solidFill>
                <a:latin typeface="Cambria"/>
                <a:ea typeface="Times New Roman"/>
                <a:cs typeface="Times New Roman"/>
              </a:rPr>
              <a:t>algorithm</a:t>
            </a:r>
            <a:r>
              <a:rPr lang="el-GR" sz="1800" b="1" dirty="0" smtClean="0">
                <a:solidFill>
                  <a:srgbClr val="008000"/>
                </a:solidFill>
                <a:latin typeface="Cambria"/>
                <a:ea typeface="Times New Roman"/>
                <a:cs typeface="Times New Roman"/>
              </a:rPr>
              <a:t>.</a:t>
            </a:r>
            <a:r>
              <a:rPr lang="en-US" sz="1800" b="1" dirty="0" err="1" smtClean="0">
                <a:solidFill>
                  <a:srgbClr val="008000"/>
                </a:solidFill>
                <a:latin typeface="Cambria"/>
                <a:ea typeface="Times New Roman"/>
                <a:cs typeface="Times New Roman"/>
              </a:rPr>
              <a:t>js</a:t>
            </a:r>
            <a:r>
              <a:rPr lang="el-GR" sz="1800" b="1" dirty="0" smtClean="0">
                <a:solidFill>
                  <a:srgbClr val="008000"/>
                </a:solidFill>
                <a:latin typeface="Cambria"/>
                <a:ea typeface="Times New Roman"/>
                <a:cs typeface="Times New Roman"/>
              </a:rPr>
              <a:t>"</a:t>
            </a:r>
            <a:r>
              <a:rPr lang="el-GR" sz="1800" dirty="0" smtClean="0">
                <a:solidFill>
                  <a:srgbClr val="000000"/>
                </a:solidFill>
                <a:latin typeface="Cambria"/>
                <a:ea typeface="Times New Roman"/>
                <a:cs typeface="Times New Roman"/>
              </a:rPr>
              <a:t>&gt;&lt;/</a:t>
            </a:r>
            <a:r>
              <a:rPr lang="en-US" sz="1800" b="1" dirty="0" smtClean="0">
                <a:solidFill>
                  <a:srgbClr val="000080"/>
                </a:solidFill>
                <a:latin typeface="Cambria"/>
                <a:ea typeface="Times New Roman"/>
                <a:cs typeface="Times New Roman"/>
              </a:rPr>
              <a:t>script</a:t>
            </a:r>
            <a:r>
              <a:rPr lang="el-GR" sz="1800" dirty="0" smtClean="0">
                <a:solidFill>
                  <a:srgbClr val="000000"/>
                </a:solidFill>
                <a:latin typeface="Cambria"/>
                <a:ea typeface="Times New Roman"/>
                <a:cs typeface="Times New Roman"/>
              </a:rPr>
              <a:t>&gt;</a:t>
            </a:r>
            <a:br>
              <a:rPr lang="el-GR" sz="1800" dirty="0" smtClean="0">
                <a:solidFill>
                  <a:srgbClr val="000000"/>
                </a:solidFill>
                <a:latin typeface="Cambria"/>
                <a:ea typeface="Times New Roman"/>
                <a:cs typeface="Times New Roman"/>
              </a:rPr>
            </a:br>
            <a:endParaRPr lang="el-GR" sz="1800" dirty="0" smtClean="0">
              <a:solidFill>
                <a:srgbClr val="000000"/>
              </a:solidFill>
              <a:latin typeface="Cambria"/>
              <a:ea typeface="Times New Roman"/>
              <a:cs typeface="Times New Roman"/>
            </a:endParaRPr>
          </a:p>
          <a:p>
            <a:r>
              <a:rPr lang="el-GR" dirty="0" smtClean="0"/>
              <a:t>Έπειτα ενσωμάτωση το όνομα του αλγορίθμου, για εμφάνιση από το μενού αλλά και αναγνώριση από την εφαρμογή</a:t>
            </a:r>
            <a:r>
              <a:rPr lang="el-GR" dirty="0" smtClean="0"/>
              <a:t>.</a:t>
            </a:r>
          </a:p>
          <a:p>
            <a:pPr>
              <a:buNone/>
            </a:pPr>
            <a:r>
              <a:rPr lang="el-GR" dirty="0" smtClean="0">
                <a:solidFill>
                  <a:srgbClr val="000000"/>
                </a:solidFill>
              </a:rPr>
              <a:t>	</a:t>
            </a:r>
            <a:r>
              <a:rPr lang="en-US" dirty="0" smtClean="0">
                <a:solidFill>
                  <a:srgbClr val="000000"/>
                </a:solidFill>
              </a:rPr>
              <a:t>&lt;</a:t>
            </a:r>
            <a:r>
              <a:rPr lang="en-US" b="1" dirty="0" err="1" smtClean="0">
                <a:solidFill>
                  <a:srgbClr val="000080"/>
                </a:solidFill>
              </a:rPr>
              <a:t>li</a:t>
            </a:r>
            <a:r>
              <a:rPr lang="en-US" b="1" dirty="0" smtClean="0">
                <a:solidFill>
                  <a:srgbClr val="000080"/>
                </a:solidFill>
              </a:rPr>
              <a:t> </a:t>
            </a:r>
            <a:r>
              <a:rPr lang="en-US" b="1" dirty="0" smtClean="0">
                <a:solidFill>
                  <a:srgbClr val="0000FF"/>
                </a:solidFill>
              </a:rPr>
              <a:t>class=</a:t>
            </a:r>
            <a:r>
              <a:rPr lang="en-US" b="1" dirty="0" smtClean="0">
                <a:solidFill>
                  <a:srgbClr val="008000"/>
                </a:solidFill>
              </a:rPr>
              <a:t>"info-link"</a:t>
            </a:r>
            <a:r>
              <a:rPr lang="en-US" dirty="0" smtClean="0">
                <a:solidFill>
                  <a:srgbClr val="000000"/>
                </a:solidFill>
              </a:rPr>
              <a:t>&gt;&lt;</a:t>
            </a:r>
            <a:r>
              <a:rPr lang="en-US" b="1" dirty="0" smtClean="0">
                <a:solidFill>
                  <a:srgbClr val="000080"/>
                </a:solidFill>
              </a:rPr>
              <a:t>a </a:t>
            </a:r>
            <a:r>
              <a:rPr lang="en-US" b="1" dirty="0" err="1" smtClean="0">
                <a:solidFill>
                  <a:srgbClr val="0000FF"/>
                </a:solidFill>
              </a:rPr>
              <a:t>onclick</a:t>
            </a:r>
            <a:r>
              <a:rPr lang="en-US" b="1" dirty="0" smtClean="0">
                <a:solidFill>
                  <a:srgbClr val="0000FF"/>
                </a:solidFill>
              </a:rPr>
              <a:t>=</a:t>
            </a:r>
            <a:r>
              <a:rPr lang="en-US" b="1" dirty="0" smtClean="0">
                <a:solidFill>
                  <a:srgbClr val="008000"/>
                </a:solidFill>
              </a:rPr>
              <a:t>"</a:t>
            </a:r>
            <a:r>
              <a:rPr lang="en-US" i="1" dirty="0" err="1" smtClean="0">
                <a:solidFill>
                  <a:srgbClr val="000000"/>
                </a:solidFill>
              </a:rPr>
              <a:t>setPractice</a:t>
            </a:r>
            <a:r>
              <a:rPr lang="en-US" dirty="0" smtClean="0">
                <a:solidFill>
                  <a:srgbClr val="000000"/>
                </a:solidFill>
              </a:rPr>
              <a:t>(</a:t>
            </a:r>
            <a:r>
              <a:rPr lang="en-US" b="1" dirty="0" smtClean="0">
                <a:solidFill>
                  <a:srgbClr val="008000"/>
                </a:solidFill>
              </a:rPr>
              <a:t>'histogram'</a:t>
            </a:r>
            <a:r>
              <a:rPr lang="en-US" dirty="0" smtClean="0">
                <a:solidFill>
                  <a:srgbClr val="000000"/>
                </a:solidFill>
              </a:rPr>
              <a:t>)</a:t>
            </a:r>
            <a:r>
              <a:rPr lang="en-US" b="1" dirty="0" smtClean="0">
                <a:solidFill>
                  <a:srgbClr val="008000"/>
                </a:solidFill>
              </a:rPr>
              <a:t>"</a:t>
            </a:r>
            <a:r>
              <a:rPr lang="en-US" dirty="0" smtClean="0">
                <a:solidFill>
                  <a:srgbClr val="000000"/>
                </a:solidFill>
              </a:rPr>
              <a:t>&gt;Histogram&lt;/</a:t>
            </a:r>
            <a:r>
              <a:rPr lang="en-US" b="1" dirty="0" smtClean="0">
                <a:solidFill>
                  <a:srgbClr val="000080"/>
                </a:solidFill>
              </a:rPr>
              <a:t>a</a:t>
            </a:r>
            <a:r>
              <a:rPr lang="en-US" dirty="0" smtClean="0">
                <a:solidFill>
                  <a:srgbClr val="000000"/>
                </a:solidFill>
              </a:rPr>
              <a:t>&gt;&lt;/</a:t>
            </a:r>
            <a:r>
              <a:rPr lang="en-US" b="1" dirty="0" err="1" smtClean="0">
                <a:solidFill>
                  <a:srgbClr val="000080"/>
                </a:solidFill>
              </a:rPr>
              <a:t>li</a:t>
            </a:r>
            <a:r>
              <a:rPr lang="en-US" dirty="0" smtClean="0">
                <a:solidFill>
                  <a:srgbClr val="000000"/>
                </a:solidFill>
              </a:rPr>
              <a:t>&gt;</a:t>
            </a:r>
            <a:br>
              <a:rPr lang="en-US" dirty="0" smtClean="0">
                <a:solidFill>
                  <a:srgbClr val="000000"/>
                </a:solidFill>
              </a:rPr>
            </a:br>
            <a:r>
              <a:rPr lang="en-US" dirty="0" smtClean="0">
                <a:solidFill>
                  <a:srgbClr val="000000"/>
                </a:solidFill>
              </a:rPr>
              <a:t>&lt;</a:t>
            </a:r>
            <a:r>
              <a:rPr lang="en-US" b="1" dirty="0" err="1" smtClean="0">
                <a:solidFill>
                  <a:srgbClr val="000080"/>
                </a:solidFill>
              </a:rPr>
              <a:t>li</a:t>
            </a:r>
            <a:r>
              <a:rPr lang="en-US" b="1" dirty="0" smtClean="0">
                <a:solidFill>
                  <a:srgbClr val="000080"/>
                </a:solidFill>
              </a:rPr>
              <a:t> </a:t>
            </a:r>
            <a:r>
              <a:rPr lang="en-US" b="1" dirty="0" smtClean="0">
                <a:solidFill>
                  <a:srgbClr val="0000FF"/>
                </a:solidFill>
              </a:rPr>
              <a:t>class=</a:t>
            </a:r>
            <a:r>
              <a:rPr lang="en-US" b="1" dirty="0" smtClean="0">
                <a:solidFill>
                  <a:srgbClr val="008000"/>
                </a:solidFill>
              </a:rPr>
              <a:t>"info-link"</a:t>
            </a:r>
            <a:r>
              <a:rPr lang="en-US" dirty="0" smtClean="0">
                <a:solidFill>
                  <a:srgbClr val="000000"/>
                </a:solidFill>
              </a:rPr>
              <a:t>&gt;&lt;</a:t>
            </a:r>
            <a:r>
              <a:rPr lang="en-US" b="1" dirty="0" smtClean="0">
                <a:solidFill>
                  <a:srgbClr val="000080"/>
                </a:solidFill>
              </a:rPr>
              <a:t>a </a:t>
            </a:r>
            <a:r>
              <a:rPr lang="en-US" b="1" dirty="0" err="1" smtClean="0">
                <a:solidFill>
                  <a:srgbClr val="0000FF"/>
                </a:solidFill>
              </a:rPr>
              <a:t>onclick</a:t>
            </a:r>
            <a:r>
              <a:rPr lang="en-US" b="1" dirty="0" smtClean="0">
                <a:solidFill>
                  <a:srgbClr val="0000FF"/>
                </a:solidFill>
              </a:rPr>
              <a:t>=</a:t>
            </a:r>
            <a:r>
              <a:rPr lang="en-US" b="1" dirty="0" smtClean="0">
                <a:solidFill>
                  <a:srgbClr val="008000"/>
                </a:solidFill>
              </a:rPr>
              <a:t>"</a:t>
            </a:r>
            <a:r>
              <a:rPr lang="en-US" i="1" dirty="0" err="1" smtClean="0">
                <a:solidFill>
                  <a:srgbClr val="000000"/>
                </a:solidFill>
              </a:rPr>
              <a:t>setPractice</a:t>
            </a:r>
            <a:r>
              <a:rPr lang="en-US" dirty="0" smtClean="0">
                <a:solidFill>
                  <a:srgbClr val="000000"/>
                </a:solidFill>
              </a:rPr>
              <a:t>(</a:t>
            </a:r>
            <a:r>
              <a:rPr lang="en-US" b="1" dirty="0" smtClean="0">
                <a:solidFill>
                  <a:srgbClr val="008000"/>
                </a:solidFill>
              </a:rPr>
              <a:t>'</a:t>
            </a:r>
            <a:r>
              <a:rPr lang="en-US" b="1" dirty="0" err="1" smtClean="0">
                <a:solidFill>
                  <a:srgbClr val="008000"/>
                </a:solidFill>
              </a:rPr>
              <a:t>eqHistogram</a:t>
            </a:r>
            <a:r>
              <a:rPr lang="en-US" b="1" dirty="0" smtClean="0">
                <a:solidFill>
                  <a:srgbClr val="008000"/>
                </a:solidFill>
              </a:rPr>
              <a:t>'</a:t>
            </a:r>
            <a:r>
              <a:rPr lang="en-US" dirty="0" smtClean="0">
                <a:solidFill>
                  <a:srgbClr val="000000"/>
                </a:solidFill>
              </a:rPr>
              <a:t>)</a:t>
            </a:r>
            <a:r>
              <a:rPr lang="en-US" b="1" dirty="0" smtClean="0">
                <a:solidFill>
                  <a:srgbClr val="008000"/>
                </a:solidFill>
              </a:rPr>
              <a:t>"</a:t>
            </a:r>
            <a:r>
              <a:rPr lang="en-US" dirty="0" smtClean="0">
                <a:solidFill>
                  <a:srgbClr val="000000"/>
                </a:solidFill>
              </a:rPr>
              <a:t>&gt;</a:t>
            </a:r>
            <a:r>
              <a:rPr lang="en-US" dirty="0" smtClean="0">
                <a:solidFill>
                  <a:srgbClr val="000000"/>
                </a:solidFill>
              </a:rPr>
              <a:t>Histogram equalization</a:t>
            </a:r>
            <a:r>
              <a:rPr lang="en-US" dirty="0" smtClean="0">
                <a:solidFill>
                  <a:srgbClr val="000000"/>
                </a:solidFill>
              </a:rPr>
              <a:t>&lt;/</a:t>
            </a:r>
            <a:r>
              <a:rPr lang="en-US" b="1" dirty="0" smtClean="0">
                <a:solidFill>
                  <a:srgbClr val="000080"/>
                </a:solidFill>
              </a:rPr>
              <a:t>a</a:t>
            </a:r>
            <a:r>
              <a:rPr lang="en-US" dirty="0" smtClean="0">
                <a:solidFill>
                  <a:srgbClr val="000000"/>
                </a:solidFill>
              </a:rPr>
              <a:t>&gt;&lt;/</a:t>
            </a:r>
            <a:r>
              <a:rPr lang="en-US" b="1" dirty="0" err="1" smtClean="0">
                <a:solidFill>
                  <a:srgbClr val="000080"/>
                </a:solidFill>
              </a:rPr>
              <a:t>li</a:t>
            </a:r>
            <a:r>
              <a:rPr lang="en-US" dirty="0" smtClean="0">
                <a:solidFill>
                  <a:srgbClr val="000000"/>
                </a:solidFill>
              </a:rPr>
              <a:t>&gt;</a:t>
            </a:r>
            <a:br>
              <a:rPr lang="en-US" dirty="0" smtClean="0">
                <a:solidFill>
                  <a:srgbClr val="000000"/>
                </a:solidFill>
              </a:rPr>
            </a:br>
            <a:r>
              <a:rPr lang="en-US" dirty="0" smtClean="0">
                <a:solidFill>
                  <a:srgbClr val="000000"/>
                </a:solidFill>
              </a:rPr>
              <a:t>&lt;</a:t>
            </a:r>
            <a:r>
              <a:rPr lang="en-US" b="1" dirty="0" err="1" smtClean="0">
                <a:solidFill>
                  <a:srgbClr val="000080"/>
                </a:solidFill>
              </a:rPr>
              <a:t>li</a:t>
            </a:r>
            <a:r>
              <a:rPr lang="en-US" b="1" dirty="0" smtClean="0">
                <a:solidFill>
                  <a:srgbClr val="000080"/>
                </a:solidFill>
              </a:rPr>
              <a:t> </a:t>
            </a:r>
            <a:r>
              <a:rPr lang="en-US" b="1" dirty="0" smtClean="0">
                <a:solidFill>
                  <a:srgbClr val="0000FF"/>
                </a:solidFill>
              </a:rPr>
              <a:t>class=</a:t>
            </a:r>
            <a:r>
              <a:rPr lang="en-US" b="1" dirty="0" smtClean="0">
                <a:solidFill>
                  <a:srgbClr val="008000"/>
                </a:solidFill>
              </a:rPr>
              <a:t>"info-link"</a:t>
            </a:r>
            <a:r>
              <a:rPr lang="en-US" dirty="0" smtClean="0">
                <a:solidFill>
                  <a:srgbClr val="000000"/>
                </a:solidFill>
              </a:rPr>
              <a:t>&gt;&lt;</a:t>
            </a:r>
            <a:r>
              <a:rPr lang="en-US" b="1" dirty="0" smtClean="0">
                <a:solidFill>
                  <a:srgbClr val="000080"/>
                </a:solidFill>
              </a:rPr>
              <a:t>a </a:t>
            </a:r>
            <a:r>
              <a:rPr lang="en-US" b="1" dirty="0" err="1" smtClean="0">
                <a:solidFill>
                  <a:srgbClr val="0000FF"/>
                </a:solidFill>
              </a:rPr>
              <a:t>onclick</a:t>
            </a:r>
            <a:r>
              <a:rPr lang="en-US" b="1" dirty="0" smtClean="0">
                <a:solidFill>
                  <a:srgbClr val="0000FF"/>
                </a:solidFill>
              </a:rPr>
              <a:t>=</a:t>
            </a:r>
            <a:r>
              <a:rPr lang="en-US" b="1" dirty="0" smtClean="0">
                <a:solidFill>
                  <a:srgbClr val="008000"/>
                </a:solidFill>
              </a:rPr>
              <a:t>"</a:t>
            </a:r>
            <a:r>
              <a:rPr lang="en-US" i="1" dirty="0" err="1" smtClean="0">
                <a:solidFill>
                  <a:srgbClr val="000000"/>
                </a:solidFill>
              </a:rPr>
              <a:t>setPractice</a:t>
            </a:r>
            <a:r>
              <a:rPr lang="en-US" dirty="0" smtClean="0">
                <a:solidFill>
                  <a:srgbClr val="000000"/>
                </a:solidFill>
              </a:rPr>
              <a:t>(</a:t>
            </a:r>
            <a:r>
              <a:rPr lang="en-US" b="1" dirty="0" smtClean="0">
                <a:solidFill>
                  <a:srgbClr val="008000"/>
                </a:solidFill>
              </a:rPr>
              <a:t>'</a:t>
            </a:r>
            <a:r>
              <a:rPr lang="en-US" b="1" dirty="0" err="1" smtClean="0">
                <a:solidFill>
                  <a:srgbClr val="008000"/>
                </a:solidFill>
              </a:rPr>
              <a:t>otsu</a:t>
            </a:r>
            <a:r>
              <a:rPr lang="en-US" b="1" dirty="0" smtClean="0">
                <a:solidFill>
                  <a:srgbClr val="008000"/>
                </a:solidFill>
              </a:rPr>
              <a:t>'</a:t>
            </a:r>
            <a:r>
              <a:rPr lang="en-US" dirty="0" smtClean="0">
                <a:solidFill>
                  <a:srgbClr val="000000"/>
                </a:solidFill>
              </a:rPr>
              <a:t>)</a:t>
            </a:r>
            <a:r>
              <a:rPr lang="en-US" b="1" dirty="0" smtClean="0">
                <a:solidFill>
                  <a:srgbClr val="008000"/>
                </a:solidFill>
              </a:rPr>
              <a:t>"</a:t>
            </a:r>
            <a:r>
              <a:rPr lang="en-US" dirty="0" smtClean="0">
                <a:solidFill>
                  <a:srgbClr val="000000"/>
                </a:solidFill>
              </a:rPr>
              <a:t>&gt;Otsu&lt;/</a:t>
            </a:r>
            <a:r>
              <a:rPr lang="en-US" b="1" dirty="0" smtClean="0">
                <a:solidFill>
                  <a:srgbClr val="000080"/>
                </a:solidFill>
              </a:rPr>
              <a:t>a</a:t>
            </a:r>
            <a:r>
              <a:rPr lang="en-US" dirty="0" smtClean="0">
                <a:solidFill>
                  <a:srgbClr val="000000"/>
                </a:solidFill>
              </a:rPr>
              <a:t>&gt;&lt;/</a:t>
            </a:r>
            <a:r>
              <a:rPr lang="en-US" b="1" dirty="0" err="1" smtClean="0">
                <a:solidFill>
                  <a:srgbClr val="000080"/>
                </a:solidFill>
              </a:rPr>
              <a:t>li</a:t>
            </a:r>
            <a:r>
              <a:rPr lang="en-US" dirty="0" smtClean="0">
                <a:solidFill>
                  <a:srgbClr val="000000"/>
                </a:solidFill>
              </a:rPr>
              <a:t>&gt;</a:t>
            </a:r>
            <a:br>
              <a:rPr lang="en-US" dirty="0" smtClean="0">
                <a:solidFill>
                  <a:srgbClr val="000000"/>
                </a:solidFill>
              </a:rPr>
            </a:br>
            <a:r>
              <a:rPr lang="en-US" dirty="0" smtClean="0">
                <a:solidFill>
                  <a:srgbClr val="000000"/>
                </a:solidFill>
              </a:rPr>
              <a:t>&lt;</a:t>
            </a:r>
            <a:r>
              <a:rPr lang="en-US" b="1" dirty="0" err="1" smtClean="0">
                <a:solidFill>
                  <a:srgbClr val="000080"/>
                </a:solidFill>
              </a:rPr>
              <a:t>li</a:t>
            </a:r>
            <a:r>
              <a:rPr lang="en-US" b="1" dirty="0" smtClean="0">
                <a:solidFill>
                  <a:srgbClr val="000080"/>
                </a:solidFill>
              </a:rPr>
              <a:t> </a:t>
            </a:r>
            <a:r>
              <a:rPr lang="en-US" b="1" dirty="0" smtClean="0">
                <a:solidFill>
                  <a:srgbClr val="0000FF"/>
                </a:solidFill>
              </a:rPr>
              <a:t>class=</a:t>
            </a:r>
            <a:r>
              <a:rPr lang="en-US" b="1" dirty="0" smtClean="0">
                <a:solidFill>
                  <a:srgbClr val="008000"/>
                </a:solidFill>
              </a:rPr>
              <a:t>"info-link"</a:t>
            </a:r>
            <a:r>
              <a:rPr lang="en-US" dirty="0" smtClean="0">
                <a:solidFill>
                  <a:srgbClr val="000000"/>
                </a:solidFill>
              </a:rPr>
              <a:t>&gt;&lt;</a:t>
            </a:r>
            <a:r>
              <a:rPr lang="en-US" b="1" dirty="0" smtClean="0">
                <a:solidFill>
                  <a:srgbClr val="000080"/>
                </a:solidFill>
              </a:rPr>
              <a:t>a </a:t>
            </a:r>
            <a:r>
              <a:rPr lang="en-US" b="1" dirty="0" err="1" smtClean="0">
                <a:solidFill>
                  <a:srgbClr val="0000FF"/>
                </a:solidFill>
              </a:rPr>
              <a:t>onclick</a:t>
            </a:r>
            <a:r>
              <a:rPr lang="en-US" b="1" dirty="0" smtClean="0">
                <a:solidFill>
                  <a:srgbClr val="0000FF"/>
                </a:solidFill>
              </a:rPr>
              <a:t>=</a:t>
            </a:r>
            <a:r>
              <a:rPr lang="en-US" b="1" dirty="0" smtClean="0">
                <a:solidFill>
                  <a:srgbClr val="008000"/>
                </a:solidFill>
              </a:rPr>
              <a:t>"</a:t>
            </a:r>
            <a:r>
              <a:rPr lang="en-US" i="1" dirty="0" err="1" smtClean="0">
                <a:solidFill>
                  <a:srgbClr val="000000"/>
                </a:solidFill>
              </a:rPr>
              <a:t>setPractice</a:t>
            </a:r>
            <a:r>
              <a:rPr lang="en-US" dirty="0" smtClean="0">
                <a:solidFill>
                  <a:srgbClr val="000000"/>
                </a:solidFill>
              </a:rPr>
              <a:t>(</a:t>
            </a:r>
            <a:r>
              <a:rPr lang="en-US" b="1" dirty="0" smtClean="0">
                <a:solidFill>
                  <a:srgbClr val="008000"/>
                </a:solidFill>
              </a:rPr>
              <a:t>'</a:t>
            </a:r>
            <a:r>
              <a:rPr lang="en-US" b="1" dirty="0" err="1" smtClean="0">
                <a:solidFill>
                  <a:srgbClr val="008000"/>
                </a:solidFill>
              </a:rPr>
              <a:t>kapur</a:t>
            </a:r>
            <a:r>
              <a:rPr lang="en-US" b="1" dirty="0" smtClean="0">
                <a:solidFill>
                  <a:srgbClr val="008000"/>
                </a:solidFill>
              </a:rPr>
              <a:t>'</a:t>
            </a:r>
            <a:r>
              <a:rPr lang="en-US" dirty="0" smtClean="0">
                <a:solidFill>
                  <a:srgbClr val="000000"/>
                </a:solidFill>
              </a:rPr>
              <a:t>)</a:t>
            </a:r>
            <a:r>
              <a:rPr lang="en-US" b="1" dirty="0" smtClean="0">
                <a:solidFill>
                  <a:srgbClr val="008000"/>
                </a:solidFill>
              </a:rPr>
              <a:t>"</a:t>
            </a:r>
            <a:r>
              <a:rPr lang="en-US" dirty="0" smtClean="0">
                <a:solidFill>
                  <a:srgbClr val="000000"/>
                </a:solidFill>
              </a:rPr>
              <a:t>&gt;</a:t>
            </a:r>
            <a:r>
              <a:rPr lang="en-US" dirty="0" err="1" smtClean="0">
                <a:solidFill>
                  <a:srgbClr val="000000"/>
                </a:solidFill>
              </a:rPr>
              <a:t>Kapur</a:t>
            </a:r>
            <a:r>
              <a:rPr lang="en-US" dirty="0" smtClean="0">
                <a:solidFill>
                  <a:srgbClr val="000000"/>
                </a:solidFill>
              </a:rPr>
              <a:t>&lt;/</a:t>
            </a:r>
            <a:r>
              <a:rPr lang="en-US" b="1" dirty="0" smtClean="0">
                <a:solidFill>
                  <a:srgbClr val="000080"/>
                </a:solidFill>
              </a:rPr>
              <a:t>a</a:t>
            </a:r>
            <a:r>
              <a:rPr lang="en-US" dirty="0" smtClean="0">
                <a:solidFill>
                  <a:srgbClr val="000000"/>
                </a:solidFill>
              </a:rPr>
              <a:t>&gt;&lt;/</a:t>
            </a:r>
            <a:r>
              <a:rPr lang="en-US" b="1" dirty="0" err="1" smtClean="0">
                <a:solidFill>
                  <a:srgbClr val="000080"/>
                </a:solidFill>
              </a:rPr>
              <a:t>li</a:t>
            </a:r>
            <a:r>
              <a:rPr lang="en-US" dirty="0" smtClean="0">
                <a:solidFill>
                  <a:srgbClr val="000000"/>
                </a:solidFill>
              </a:rPr>
              <a:t>&gt;</a:t>
            </a:r>
            <a:endParaRPr lang="el-GR" dirty="0" smtClean="0">
              <a:solidFill>
                <a:srgbClr val="000000"/>
              </a:solidFill>
            </a:endParaRPr>
          </a:p>
          <a:p>
            <a:pPr>
              <a:buNone/>
            </a:pPr>
            <a:r>
              <a:rPr lang="el-GR" dirty="0" smtClean="0">
                <a:solidFill>
                  <a:srgbClr val="000000"/>
                </a:solidFill>
              </a:rPr>
              <a:t> 	</a:t>
            </a:r>
            <a:r>
              <a:rPr lang="en-US" dirty="0" smtClean="0">
                <a:solidFill>
                  <a:srgbClr val="000000"/>
                </a:solidFill>
              </a:rPr>
              <a:t>&lt;</a:t>
            </a:r>
            <a:r>
              <a:rPr lang="en-US" b="1" dirty="0" err="1" smtClean="0">
                <a:solidFill>
                  <a:srgbClr val="000080"/>
                </a:solidFill>
              </a:rPr>
              <a:t>li</a:t>
            </a:r>
            <a:r>
              <a:rPr lang="en-US" b="1" dirty="0" smtClean="0">
                <a:solidFill>
                  <a:srgbClr val="000080"/>
                </a:solidFill>
              </a:rPr>
              <a:t> </a:t>
            </a:r>
            <a:r>
              <a:rPr lang="en-US" b="1" dirty="0" smtClean="0">
                <a:solidFill>
                  <a:srgbClr val="0000FF"/>
                </a:solidFill>
              </a:rPr>
              <a:t>class=</a:t>
            </a:r>
            <a:r>
              <a:rPr lang="en-US" b="1" dirty="0" smtClean="0">
                <a:solidFill>
                  <a:srgbClr val="008000"/>
                </a:solidFill>
              </a:rPr>
              <a:t>"info-link"</a:t>
            </a:r>
            <a:r>
              <a:rPr lang="en-US" dirty="0" smtClean="0">
                <a:solidFill>
                  <a:srgbClr val="000000"/>
                </a:solidFill>
              </a:rPr>
              <a:t>&gt;&lt;</a:t>
            </a:r>
            <a:r>
              <a:rPr lang="en-US" b="1" dirty="0" smtClean="0">
                <a:solidFill>
                  <a:srgbClr val="000080"/>
                </a:solidFill>
              </a:rPr>
              <a:t>a </a:t>
            </a:r>
            <a:r>
              <a:rPr lang="en-US" b="1" dirty="0" err="1" smtClean="0">
                <a:solidFill>
                  <a:srgbClr val="0000FF"/>
                </a:solidFill>
              </a:rPr>
              <a:t>onclick</a:t>
            </a:r>
            <a:r>
              <a:rPr lang="en-US" b="1" dirty="0" smtClean="0">
                <a:solidFill>
                  <a:srgbClr val="0000FF"/>
                </a:solidFill>
              </a:rPr>
              <a:t>=</a:t>
            </a:r>
            <a:r>
              <a:rPr lang="en-US" b="1" dirty="0" smtClean="0">
                <a:solidFill>
                  <a:srgbClr val="008000"/>
                </a:solidFill>
              </a:rPr>
              <a:t>"</a:t>
            </a:r>
            <a:r>
              <a:rPr lang="en-US" i="1" dirty="0" err="1" smtClean="0">
                <a:solidFill>
                  <a:srgbClr val="000000"/>
                </a:solidFill>
              </a:rPr>
              <a:t>setPractice</a:t>
            </a:r>
            <a:r>
              <a:rPr lang="en-US" dirty="0" smtClean="0">
                <a:solidFill>
                  <a:srgbClr val="000000"/>
                </a:solidFill>
              </a:rPr>
              <a:t>(</a:t>
            </a:r>
            <a:r>
              <a:rPr lang="en-US" b="1" dirty="0" smtClean="0">
                <a:solidFill>
                  <a:srgbClr val="008000"/>
                </a:solidFill>
              </a:rPr>
              <a:t>'</a:t>
            </a:r>
            <a:r>
              <a:rPr lang="en-US" b="1" dirty="0" smtClean="0">
                <a:solidFill>
                  <a:srgbClr val="FF0000"/>
                </a:solidFill>
              </a:rPr>
              <a:t>algorithm</a:t>
            </a:r>
            <a:r>
              <a:rPr lang="en-US" b="1" dirty="0" smtClean="0">
                <a:solidFill>
                  <a:srgbClr val="008000"/>
                </a:solidFill>
              </a:rPr>
              <a:t>'</a:t>
            </a:r>
            <a:r>
              <a:rPr lang="en-US" dirty="0" smtClean="0">
                <a:solidFill>
                  <a:srgbClr val="000000"/>
                </a:solidFill>
              </a:rPr>
              <a:t>)</a:t>
            </a:r>
            <a:r>
              <a:rPr lang="en-US" b="1" dirty="0" smtClean="0">
                <a:solidFill>
                  <a:srgbClr val="008000"/>
                </a:solidFill>
              </a:rPr>
              <a:t>"</a:t>
            </a:r>
            <a:r>
              <a:rPr lang="en-US" dirty="0" smtClean="0">
                <a:solidFill>
                  <a:srgbClr val="000000"/>
                </a:solidFill>
              </a:rPr>
              <a:t>&gt;</a:t>
            </a:r>
            <a:r>
              <a:rPr lang="en-US" dirty="0" smtClean="0">
                <a:solidFill>
                  <a:srgbClr val="FF0000"/>
                </a:solidFill>
              </a:rPr>
              <a:t>algorithm</a:t>
            </a:r>
            <a:r>
              <a:rPr lang="en-US" dirty="0" smtClean="0">
                <a:solidFill>
                  <a:srgbClr val="000000"/>
                </a:solidFill>
              </a:rPr>
              <a:t>&lt;/</a:t>
            </a:r>
            <a:r>
              <a:rPr lang="en-US" b="1" dirty="0" smtClean="0">
                <a:solidFill>
                  <a:srgbClr val="000080"/>
                </a:solidFill>
              </a:rPr>
              <a:t>a</a:t>
            </a:r>
            <a:r>
              <a:rPr lang="en-US" dirty="0" smtClean="0">
                <a:solidFill>
                  <a:srgbClr val="000000"/>
                </a:solidFill>
              </a:rPr>
              <a:t>&gt;&lt;/</a:t>
            </a:r>
            <a:r>
              <a:rPr lang="en-US" b="1" dirty="0" err="1" smtClean="0">
                <a:solidFill>
                  <a:srgbClr val="000080"/>
                </a:solidFill>
              </a:rPr>
              <a:t>li</a:t>
            </a:r>
            <a:r>
              <a:rPr lang="en-US" dirty="0" smtClean="0">
                <a:solidFill>
                  <a:srgbClr val="000000"/>
                </a:solidFill>
              </a:rPr>
              <a:t>&gt;</a:t>
            </a:r>
            <a:endParaRPr lang="el-GR" dirty="0" smtClean="0">
              <a:solidFill>
                <a:srgbClr val="000000"/>
              </a:solidFill>
            </a:endParaRPr>
          </a:p>
          <a:p>
            <a:endParaRPr lang="el-GR"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l-GR" b="1" dirty="0" smtClean="0"/>
              <a:t>Σενάριο </a:t>
            </a:r>
            <a:r>
              <a:rPr lang="en-US" b="1" dirty="0" err="1" smtClean="0"/>
              <a:t>generateNums</a:t>
            </a:r>
            <a:endParaRPr lang="el-GR" dirty="0" smtClean="0"/>
          </a:p>
          <a:p>
            <a:pPr marL="457200" indent="-457200">
              <a:buFont typeface="+mj-lt"/>
              <a:buAutoNum type="arabicPeriod"/>
            </a:pPr>
            <a:r>
              <a:rPr lang="el-GR" dirty="0" smtClean="0"/>
              <a:t>Παράγει πέντε τυχαίους διαφορετικούς ακέραιους αριθμούς στο διάστημα 1-256.</a:t>
            </a:r>
          </a:p>
          <a:p>
            <a:pPr marL="457200" indent="-457200">
              <a:buFont typeface="+mj-lt"/>
              <a:buAutoNum type="arabicPeriod"/>
            </a:pPr>
            <a:r>
              <a:rPr lang="el-GR" dirty="0" smtClean="0"/>
              <a:t>Τους αποθηκεύει σε μορφή πίνακα, στην μεταβλητή </a:t>
            </a:r>
            <a:r>
              <a:rPr lang="en-US" dirty="0" smtClean="0"/>
              <a:t>array</a:t>
            </a:r>
            <a:r>
              <a:rPr lang="el-GR" dirty="0" smtClean="0"/>
              <a:t>, στο </a:t>
            </a:r>
            <a:r>
              <a:rPr lang="en-US" dirty="0" smtClean="0"/>
              <a:t>local storage</a:t>
            </a:r>
            <a:r>
              <a:rPr lang="el-GR" dirty="0" smtClean="0"/>
              <a:t> και δημιουργεί την εικόνα των 25 </a:t>
            </a:r>
            <a:r>
              <a:rPr lang="el-GR" dirty="0" err="1" smtClean="0"/>
              <a:t>εικονοστοιχείων</a:t>
            </a:r>
            <a:r>
              <a:rPr lang="el-GR" dirty="0" smtClean="0"/>
              <a:t>.</a:t>
            </a:r>
          </a:p>
          <a:p>
            <a:pPr marL="457200" indent="-457200">
              <a:buFont typeface="+mj-lt"/>
              <a:buAutoNum type="arabicPeriod"/>
            </a:pPr>
            <a:r>
              <a:rPr lang="el-GR" dirty="0" smtClean="0"/>
              <a:t>Τα δεδομένα αποθηκεύονται σ αυτήν την μορφή για να μπορούν να επεξεργασθούν από τους αλγορίθμους ΨΕΕ. </a:t>
            </a:r>
            <a:endParaRPr lang="el-GR"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766536" cy="5032829"/>
          </a:xfrm>
        </p:spPr>
        <p:txBody>
          <a:bodyPr rtlCol="0">
            <a:noAutofit/>
          </a:bodyPr>
          <a:lstStyle/>
          <a:p>
            <a:r>
              <a:rPr lang="el-GR" sz="1600" b="1" dirty="0" err="1" smtClean="0">
                <a:solidFill>
                  <a:srgbClr val="000080"/>
                </a:solidFill>
              </a:rPr>
              <a:t>function</a:t>
            </a:r>
            <a:r>
              <a:rPr lang="el-GR" sz="1600" b="1" dirty="0" smtClean="0">
                <a:solidFill>
                  <a:srgbClr val="000080"/>
                </a:solidFill>
              </a:rPr>
              <a:t> </a:t>
            </a:r>
            <a:r>
              <a:rPr lang="el-GR" sz="1600" dirty="0" err="1" smtClean="0">
                <a:solidFill>
                  <a:srgbClr val="000000"/>
                </a:solidFill>
              </a:rPr>
              <a:t>generateNums</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r>
              <a:rPr lang="el-GR" sz="1600" b="1" dirty="0" err="1" smtClean="0">
                <a:solidFill>
                  <a:srgbClr val="000080"/>
                </a:solidFill>
              </a:rPr>
              <a:t>var</a:t>
            </a:r>
            <a:r>
              <a:rPr lang="el-GR" sz="1600" b="1" dirty="0" smtClean="0">
                <a:solidFill>
                  <a:srgbClr val="000080"/>
                </a:solidFill>
              </a:rPr>
              <a:t> </a:t>
            </a:r>
            <a:r>
              <a:rPr lang="el-GR" sz="1600" dirty="0" err="1" smtClean="0">
                <a:solidFill>
                  <a:srgbClr val="000000"/>
                </a:solidFill>
              </a:rPr>
              <a:t>arrayNums</a:t>
            </a:r>
            <a:r>
              <a:rPr lang="el-GR" sz="1600" dirty="0" smtClean="0">
                <a:solidFill>
                  <a:srgbClr val="000000"/>
                </a:solidFill>
              </a:rPr>
              <a:t> = </a:t>
            </a:r>
            <a:r>
              <a:rPr lang="el-GR" sz="1600" b="1" dirty="0" err="1" smtClean="0">
                <a:solidFill>
                  <a:srgbClr val="000080"/>
                </a:solidFill>
              </a:rPr>
              <a:t>new</a:t>
            </a:r>
            <a:r>
              <a:rPr lang="el-GR" sz="1600" b="1" dirty="0" smtClean="0">
                <a:solidFill>
                  <a:srgbClr val="000080"/>
                </a:solidFill>
              </a:rPr>
              <a:t> </a:t>
            </a:r>
            <a:r>
              <a:rPr lang="el-GR" sz="1600" dirty="0" err="1" smtClean="0">
                <a:solidFill>
                  <a:srgbClr val="000000"/>
                </a:solidFill>
              </a:rPr>
              <a:t>Array</a:t>
            </a:r>
            <a:r>
              <a:rPr lang="el-GR" sz="1600" dirty="0" smtClean="0">
                <a:solidFill>
                  <a:srgbClr val="000000"/>
                </a:solidFill>
              </a:rPr>
              <a:t>(</a:t>
            </a:r>
            <a:r>
              <a:rPr lang="el-GR" sz="1600" dirty="0" smtClean="0">
                <a:solidFill>
                  <a:srgbClr val="0000FF"/>
                </a:solidFill>
              </a:rPr>
              <a:t>5</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r>
              <a:rPr lang="el-GR" sz="1600" b="1" dirty="0" err="1" smtClean="0">
                <a:solidFill>
                  <a:srgbClr val="000080"/>
                </a:solidFill>
              </a:rPr>
              <a:t>var</a:t>
            </a:r>
            <a:r>
              <a:rPr lang="el-GR" sz="1600" b="1" dirty="0" smtClean="0">
                <a:solidFill>
                  <a:srgbClr val="000080"/>
                </a:solidFill>
              </a:rPr>
              <a:t> </a:t>
            </a:r>
            <a:r>
              <a:rPr lang="el-GR" sz="1600" dirty="0" err="1" smtClean="0">
                <a:solidFill>
                  <a:srgbClr val="000000"/>
                </a:solidFill>
              </a:rPr>
              <a:t>mArray</a:t>
            </a:r>
            <a:r>
              <a:rPr lang="el-GR" sz="1600" dirty="0" smtClean="0">
                <a:solidFill>
                  <a:srgbClr val="000000"/>
                </a:solidFill>
              </a:rPr>
              <a:t> =</a:t>
            </a:r>
            <a:r>
              <a:rPr lang="el-GR" sz="1600" b="1" dirty="0" err="1" smtClean="0">
                <a:solidFill>
                  <a:srgbClr val="000080"/>
                </a:solidFill>
              </a:rPr>
              <a:t>new</a:t>
            </a:r>
            <a:r>
              <a:rPr lang="el-GR" sz="1600" b="1" dirty="0" smtClean="0">
                <a:solidFill>
                  <a:srgbClr val="000080"/>
                </a:solidFill>
              </a:rPr>
              <a:t> </a:t>
            </a:r>
            <a:r>
              <a:rPr lang="el-GR" sz="1600" dirty="0" err="1" smtClean="0">
                <a:solidFill>
                  <a:srgbClr val="000000"/>
                </a:solidFill>
              </a:rPr>
              <a:t>Array</a:t>
            </a:r>
            <a:r>
              <a:rPr lang="el-GR" sz="1600" dirty="0" smtClean="0">
                <a:solidFill>
                  <a:srgbClr val="000000"/>
                </a:solidFill>
              </a:rPr>
              <a:t>(</a:t>
            </a:r>
            <a:r>
              <a:rPr lang="el-GR" sz="1600" dirty="0" smtClean="0">
                <a:solidFill>
                  <a:srgbClr val="0000FF"/>
                </a:solidFill>
              </a:rPr>
              <a:t>256</a:t>
            </a:r>
            <a:r>
              <a:rPr lang="el-GR" sz="1600" dirty="0" smtClean="0">
                <a:solidFill>
                  <a:srgbClr val="000000"/>
                </a:solidFill>
              </a:rPr>
              <a:t>);         </a:t>
            </a:r>
            <a:r>
              <a:rPr lang="el-GR" sz="1600" i="1" dirty="0" smtClean="0">
                <a:solidFill>
                  <a:srgbClr val="808080"/>
                </a:solidFill>
              </a:rPr>
              <a:t>// </a:t>
            </a:r>
            <a:r>
              <a:rPr lang="el-GR" sz="1600" i="1" dirty="0" smtClean="0">
                <a:solidFill>
                  <a:srgbClr val="808080"/>
                </a:solidFill>
              </a:rPr>
              <a:t>Αποθήκευση </a:t>
            </a:r>
            <a:r>
              <a:rPr lang="el-GR" sz="1600" i="1" dirty="0" smtClean="0">
                <a:solidFill>
                  <a:srgbClr val="808080"/>
                </a:solidFill>
              </a:rPr>
              <a:t>των 5 </a:t>
            </a:r>
            <a:r>
              <a:rPr lang="el-GR" sz="1600" i="1" dirty="0" smtClean="0">
                <a:solidFill>
                  <a:srgbClr val="808080"/>
                </a:solidFill>
              </a:rPr>
              <a:t>τιμών. Χρησιμοποιείται </a:t>
            </a:r>
            <a:r>
              <a:rPr lang="el-GR" sz="1600" i="1" dirty="0" smtClean="0">
                <a:solidFill>
                  <a:srgbClr val="808080"/>
                </a:solidFill>
              </a:rPr>
              <a:t>στον έλεγχο των </a:t>
            </a:r>
            <a:r>
              <a:rPr lang="el-GR" sz="1600" i="1" dirty="0" smtClean="0">
                <a:solidFill>
                  <a:srgbClr val="808080"/>
                </a:solidFill>
              </a:rPr>
              <a:t>					  απαντήσεων για πίνακες 256  στοιχείων.</a:t>
            </a:r>
            <a:r>
              <a:rPr lang="el-GR" sz="1600" i="1" dirty="0" smtClean="0">
                <a:solidFill>
                  <a:srgbClr val="808080"/>
                </a:solidFill>
              </a:rPr>
              <a:t/>
            </a:r>
            <a:br>
              <a:rPr lang="el-GR" sz="1600" i="1" dirty="0" smtClean="0">
                <a:solidFill>
                  <a:srgbClr val="808080"/>
                </a:solidFill>
              </a:rPr>
            </a:br>
            <a:r>
              <a:rPr lang="el-GR" sz="1600" i="1" dirty="0" smtClean="0">
                <a:solidFill>
                  <a:srgbClr val="808080"/>
                </a:solidFill>
              </a:rPr>
              <a:t>	</a:t>
            </a:r>
            <a:r>
              <a:rPr lang="el-GR" sz="1600" b="1" dirty="0" err="1" smtClean="0">
                <a:solidFill>
                  <a:srgbClr val="000080"/>
                </a:solidFill>
              </a:rPr>
              <a:t>var</a:t>
            </a:r>
            <a:r>
              <a:rPr lang="el-GR" sz="1600" b="1" dirty="0" smtClean="0">
                <a:solidFill>
                  <a:srgbClr val="000080"/>
                </a:solidFill>
              </a:rPr>
              <a:t> </a:t>
            </a:r>
            <a:r>
              <a:rPr lang="el-GR" sz="1600" dirty="0" err="1" smtClean="0">
                <a:solidFill>
                  <a:srgbClr val="000000"/>
                </a:solidFill>
              </a:rPr>
              <a:t>grayImgValues=</a:t>
            </a:r>
            <a:r>
              <a:rPr lang="el-GR" sz="1600" b="1" dirty="0" err="1" smtClean="0">
                <a:solidFill>
                  <a:srgbClr val="000080"/>
                </a:solidFill>
              </a:rPr>
              <a:t>new</a:t>
            </a:r>
            <a:r>
              <a:rPr lang="el-GR" sz="1600" b="1" dirty="0" smtClean="0">
                <a:solidFill>
                  <a:srgbClr val="000080"/>
                </a:solidFill>
              </a:rPr>
              <a:t> </a:t>
            </a:r>
            <a:r>
              <a:rPr lang="el-GR" sz="1600" dirty="0" err="1" smtClean="0">
                <a:solidFill>
                  <a:srgbClr val="000000"/>
                </a:solidFill>
              </a:rPr>
              <a:t>Array</a:t>
            </a:r>
            <a:r>
              <a:rPr lang="el-GR" sz="1600" dirty="0" smtClean="0">
                <a:solidFill>
                  <a:srgbClr val="000000"/>
                </a:solidFill>
              </a:rPr>
              <a:t>(</a:t>
            </a:r>
            <a:r>
              <a:rPr lang="el-GR" sz="1600" dirty="0" smtClean="0">
                <a:solidFill>
                  <a:srgbClr val="0000FF"/>
                </a:solidFill>
              </a:rPr>
              <a:t>25</a:t>
            </a:r>
            <a:r>
              <a:rPr lang="el-GR" sz="1600" dirty="0" smtClean="0">
                <a:solidFill>
                  <a:srgbClr val="000000"/>
                </a:solidFill>
              </a:rPr>
              <a:t>);    </a:t>
            </a:r>
            <a:r>
              <a:rPr lang="el-GR" sz="1600" i="1" dirty="0" smtClean="0">
                <a:solidFill>
                  <a:srgbClr val="808080"/>
                </a:solidFill>
              </a:rPr>
              <a:t>// Περιέχει τις τιμές των αποχρώσεων με την σειρά που </a:t>
            </a:r>
            <a:r>
              <a:rPr lang="el-GR" sz="1600" i="1" dirty="0" smtClean="0">
                <a:solidFill>
                  <a:srgbClr val="808080"/>
                </a:solidFill>
              </a:rPr>
              <a:t>						παραχθήκαν. Δημιουργεί την εικόνα εξάσκησης</a:t>
            </a:r>
            <a:r>
              <a:rPr lang="el-GR" sz="1600" i="1" dirty="0" smtClean="0">
                <a:solidFill>
                  <a:srgbClr val="808080"/>
                </a:solidFill>
              </a:rPr>
              <a:t/>
            </a:r>
            <a:br>
              <a:rPr lang="el-GR" sz="1600" i="1" dirty="0" smtClean="0">
                <a:solidFill>
                  <a:srgbClr val="808080"/>
                </a:solidFill>
              </a:rPr>
            </a:br>
            <a:r>
              <a:rPr lang="el-GR" sz="1600" i="1" dirty="0" smtClean="0">
                <a:solidFill>
                  <a:srgbClr val="808080"/>
                </a:solidFill>
              </a:rPr>
              <a:t>	</a:t>
            </a:r>
            <a:r>
              <a:rPr lang="el-GR" sz="1600" b="1" dirty="0" err="1" smtClean="0">
                <a:solidFill>
                  <a:srgbClr val="000080"/>
                </a:solidFill>
              </a:rPr>
              <a:t>var</a:t>
            </a:r>
            <a:r>
              <a:rPr lang="el-GR" sz="1600" b="1" dirty="0" smtClean="0">
                <a:solidFill>
                  <a:srgbClr val="000080"/>
                </a:solidFill>
              </a:rPr>
              <a:t> </a:t>
            </a:r>
            <a:r>
              <a:rPr lang="el-GR" sz="1600" dirty="0" err="1" smtClean="0">
                <a:solidFill>
                  <a:srgbClr val="000000"/>
                </a:solidFill>
              </a:rPr>
              <a:t>i,num</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p>
          <a:p>
            <a:pPr>
              <a:buNone/>
            </a:pPr>
            <a:r>
              <a:rPr lang="el-GR" sz="1600" b="1" dirty="0" smtClean="0">
                <a:solidFill>
                  <a:srgbClr val="000080"/>
                </a:solidFill>
              </a:rPr>
              <a:t> 		</a:t>
            </a:r>
            <a:r>
              <a:rPr lang="el-GR" sz="1600" b="1" dirty="0" err="1" smtClean="0">
                <a:solidFill>
                  <a:srgbClr val="000080"/>
                </a:solidFill>
              </a:rPr>
              <a:t>for</a:t>
            </a:r>
            <a:r>
              <a:rPr lang="el-GR" sz="1600" dirty="0" smtClean="0">
                <a:solidFill>
                  <a:srgbClr val="000000"/>
                </a:solidFill>
              </a:rPr>
              <a:t>(i=</a:t>
            </a:r>
            <a:r>
              <a:rPr lang="el-GR" sz="1600" dirty="0" smtClean="0">
                <a:solidFill>
                  <a:srgbClr val="0000FF"/>
                </a:solidFill>
              </a:rPr>
              <a:t>0</a:t>
            </a:r>
            <a:r>
              <a:rPr lang="el-GR" sz="1600" dirty="0" smtClean="0">
                <a:solidFill>
                  <a:srgbClr val="000000"/>
                </a:solidFill>
              </a:rPr>
              <a:t>;i&lt;</a:t>
            </a:r>
            <a:r>
              <a:rPr lang="el-GR" sz="1600" dirty="0" smtClean="0">
                <a:solidFill>
                  <a:srgbClr val="0000FF"/>
                </a:solidFill>
              </a:rPr>
              <a:t>256</a:t>
            </a:r>
            <a:r>
              <a:rPr lang="el-GR" sz="1600" dirty="0" smtClean="0">
                <a:solidFill>
                  <a:srgbClr val="000000"/>
                </a:solidFill>
              </a:rPr>
              <a:t>;i</a:t>
            </a:r>
            <a:r>
              <a:rPr lang="el-GR" sz="1600" dirty="0" smtClean="0">
                <a:solidFill>
                  <a:srgbClr val="000000"/>
                </a:solidFill>
              </a:rPr>
              <a:t>++){</a:t>
            </a:r>
            <a:r>
              <a:rPr lang="el-GR" sz="1600" dirty="0" err="1" smtClean="0">
                <a:solidFill>
                  <a:srgbClr val="000000"/>
                </a:solidFill>
              </a:rPr>
              <a:t>mArray</a:t>
            </a:r>
            <a:r>
              <a:rPr lang="el-GR" sz="1600" dirty="0" smtClean="0">
                <a:solidFill>
                  <a:srgbClr val="000000"/>
                </a:solidFill>
              </a:rPr>
              <a:t>[i]=</a:t>
            </a:r>
            <a:r>
              <a:rPr lang="el-GR" sz="1600" dirty="0" smtClean="0">
                <a:solidFill>
                  <a:srgbClr val="0000FF"/>
                </a:solidFill>
              </a:rPr>
              <a:t>0</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r>
            <a:br>
              <a:rPr lang="el-GR" sz="1600" dirty="0" smtClean="0">
                <a:solidFill>
                  <a:srgbClr val="000000"/>
                </a:solidFill>
              </a:rPr>
            </a:br>
            <a:r>
              <a:rPr lang="el-GR" sz="1600" dirty="0" smtClean="0">
                <a:solidFill>
                  <a:srgbClr val="000000"/>
                </a:solidFill>
              </a:rPr>
              <a:t>	</a:t>
            </a:r>
            <a:r>
              <a:rPr lang="el-GR" sz="1600" b="1" dirty="0" err="1" smtClean="0">
                <a:solidFill>
                  <a:srgbClr val="000080"/>
                </a:solidFill>
              </a:rPr>
              <a:t>for</a:t>
            </a:r>
            <a:r>
              <a:rPr lang="el-GR" sz="1600" b="1" dirty="0" smtClean="0">
                <a:solidFill>
                  <a:srgbClr val="000080"/>
                </a:solidFill>
              </a:rPr>
              <a:t> </a:t>
            </a:r>
            <a:r>
              <a:rPr lang="el-GR" sz="1600" dirty="0" smtClean="0">
                <a:solidFill>
                  <a:srgbClr val="000000"/>
                </a:solidFill>
              </a:rPr>
              <a:t>( i=</a:t>
            </a:r>
            <a:r>
              <a:rPr lang="el-GR" sz="1600" dirty="0" smtClean="0">
                <a:solidFill>
                  <a:srgbClr val="0000FF"/>
                </a:solidFill>
              </a:rPr>
              <a:t>0</a:t>
            </a:r>
            <a:r>
              <a:rPr lang="el-GR" sz="1600" dirty="0" smtClean="0">
                <a:solidFill>
                  <a:srgbClr val="000000"/>
                </a:solidFill>
              </a:rPr>
              <a:t>;i&lt;</a:t>
            </a:r>
            <a:r>
              <a:rPr lang="el-GR" sz="1600" dirty="0" smtClean="0">
                <a:solidFill>
                  <a:srgbClr val="0000FF"/>
                </a:solidFill>
              </a:rPr>
              <a:t>5</a:t>
            </a:r>
            <a:r>
              <a:rPr lang="el-GR" sz="1600" dirty="0" smtClean="0">
                <a:solidFill>
                  <a:srgbClr val="000000"/>
                </a:solidFill>
              </a:rPr>
              <a:t>;i++)</a:t>
            </a:r>
            <a:br>
              <a:rPr lang="el-GR" sz="1600" dirty="0" smtClean="0">
                <a:solidFill>
                  <a:srgbClr val="000000"/>
                </a:solidFill>
              </a:rPr>
            </a:br>
            <a:r>
              <a:rPr lang="el-GR" sz="1600" dirty="0" smtClean="0">
                <a:solidFill>
                  <a:srgbClr val="000000"/>
                </a:solidFill>
              </a:rPr>
              <a:t>    </a:t>
            </a:r>
            <a:r>
              <a:rPr lang="el-GR" sz="1600" dirty="0" smtClean="0">
                <a:solidFill>
                  <a:srgbClr val="000000"/>
                </a:solidFill>
              </a:rPr>
              <a:t>	{</a:t>
            </a:r>
            <a:r>
              <a:rPr lang="el-GR" sz="1600" dirty="0" smtClean="0">
                <a:solidFill>
                  <a:srgbClr val="000000"/>
                </a:solidFill>
              </a:rPr>
              <a:t/>
            </a:r>
            <a:br>
              <a:rPr lang="el-GR" sz="1600" dirty="0" smtClean="0">
                <a:solidFill>
                  <a:srgbClr val="000000"/>
                </a:solidFill>
              </a:rPr>
            </a:br>
            <a:r>
              <a:rPr lang="el-GR" sz="1600" dirty="0" smtClean="0">
                <a:solidFill>
                  <a:srgbClr val="000000"/>
                </a:solidFill>
              </a:rPr>
              <a:t>        </a:t>
            </a:r>
            <a:r>
              <a:rPr lang="el-GR" sz="1600" dirty="0" smtClean="0">
                <a:solidFill>
                  <a:srgbClr val="000000"/>
                </a:solidFill>
              </a:rPr>
              <a:t> </a:t>
            </a:r>
            <a:r>
              <a:rPr lang="el-GR" sz="1600" dirty="0" err="1" smtClean="0">
                <a:solidFill>
                  <a:srgbClr val="000000"/>
                </a:solidFill>
              </a:rPr>
              <a:t>num=Math.floor</a:t>
            </a:r>
            <a:r>
              <a:rPr lang="el-GR" sz="1600" dirty="0" smtClean="0">
                <a:solidFill>
                  <a:srgbClr val="000000"/>
                </a:solidFill>
              </a:rPr>
              <a:t>((</a:t>
            </a:r>
            <a:r>
              <a:rPr lang="el-GR" sz="1600" dirty="0" err="1" smtClean="0">
                <a:solidFill>
                  <a:srgbClr val="000000"/>
                </a:solidFill>
              </a:rPr>
              <a:t>Math.random</a:t>
            </a:r>
            <a:r>
              <a:rPr lang="el-GR" sz="1600" dirty="0" smtClean="0">
                <a:solidFill>
                  <a:srgbClr val="000000"/>
                </a:solidFill>
              </a:rPr>
              <a:t>() * </a:t>
            </a:r>
            <a:r>
              <a:rPr lang="el-GR" sz="1600" dirty="0" smtClean="0">
                <a:solidFill>
                  <a:srgbClr val="0000FF"/>
                </a:solidFill>
              </a:rPr>
              <a:t>256</a:t>
            </a:r>
            <a:r>
              <a:rPr lang="el-GR" sz="1600" dirty="0" smtClean="0">
                <a:solidFill>
                  <a:srgbClr val="000000"/>
                </a:solidFill>
              </a:rPr>
              <a:t>) ); </a:t>
            </a:r>
            <a:r>
              <a:rPr lang="el-GR" sz="1600" i="1" dirty="0" smtClean="0">
                <a:solidFill>
                  <a:srgbClr val="808080"/>
                </a:solidFill>
              </a:rPr>
              <a:t>// Τυχαίες τιμές μεταξύ 0 και 255.</a:t>
            </a:r>
            <a:br>
              <a:rPr lang="el-GR" sz="1600" i="1" dirty="0" smtClean="0">
                <a:solidFill>
                  <a:srgbClr val="808080"/>
                </a:solidFill>
              </a:rPr>
            </a:br>
            <a:r>
              <a:rPr lang="el-GR" sz="1600" i="1" dirty="0" smtClean="0">
                <a:solidFill>
                  <a:srgbClr val="808080"/>
                </a:solidFill>
              </a:rPr>
              <a:t>	  </a:t>
            </a:r>
            <a:r>
              <a:rPr lang="el-GR" sz="1600" b="1" dirty="0" err="1" smtClean="0">
                <a:solidFill>
                  <a:srgbClr val="000080"/>
                </a:solidFill>
              </a:rPr>
              <a:t>while</a:t>
            </a:r>
            <a:r>
              <a:rPr lang="el-GR" sz="1600" dirty="0" smtClean="0">
                <a:solidFill>
                  <a:srgbClr val="000000"/>
                </a:solidFill>
              </a:rPr>
              <a:t>(</a:t>
            </a:r>
            <a:r>
              <a:rPr lang="el-GR" sz="1600" dirty="0" err="1" smtClean="0">
                <a:solidFill>
                  <a:srgbClr val="000000"/>
                </a:solidFill>
              </a:rPr>
              <a:t>arrayNums.includes</a:t>
            </a:r>
            <a:r>
              <a:rPr lang="el-GR" sz="1600" dirty="0" smtClean="0">
                <a:solidFill>
                  <a:srgbClr val="000000"/>
                </a:solidFill>
              </a:rPr>
              <a:t>(</a:t>
            </a:r>
            <a:r>
              <a:rPr lang="el-GR" sz="1600" dirty="0" err="1" smtClean="0">
                <a:solidFill>
                  <a:srgbClr val="000000"/>
                </a:solidFill>
              </a:rPr>
              <a:t>num</a:t>
            </a:r>
            <a:r>
              <a:rPr lang="el-GR" sz="1600" dirty="0" smtClean="0">
                <a:solidFill>
                  <a:srgbClr val="000000"/>
                </a:solidFill>
              </a:rPr>
              <a:t>))          </a:t>
            </a:r>
            <a:r>
              <a:rPr lang="el-GR" sz="1600" i="1" dirty="0" smtClean="0">
                <a:solidFill>
                  <a:srgbClr val="808080"/>
                </a:solidFill>
              </a:rPr>
              <a:t>// Αν ο τυχαίος αριθμός υπάρχει ήδη στον πίνακα τότε </a:t>
            </a:r>
            <a:r>
              <a:rPr lang="el-GR" sz="1600" i="1" dirty="0" smtClean="0">
                <a:solidFill>
                  <a:srgbClr val="808080"/>
                </a:solidFill>
              </a:rPr>
              <a:t>						ξανά </a:t>
            </a:r>
            <a:r>
              <a:rPr lang="el-GR" sz="1600" i="1" dirty="0" smtClean="0">
                <a:solidFill>
                  <a:srgbClr val="808080"/>
                </a:solidFill>
              </a:rPr>
              <a:t>διάλεξε τυχαίο αριθμό.</a:t>
            </a:r>
            <a:br>
              <a:rPr lang="el-GR" sz="1600" i="1" dirty="0" smtClean="0">
                <a:solidFill>
                  <a:srgbClr val="808080"/>
                </a:solidFill>
              </a:rPr>
            </a:br>
            <a:r>
              <a:rPr lang="el-GR" sz="1600" i="1" dirty="0" smtClean="0">
                <a:solidFill>
                  <a:srgbClr val="808080"/>
                </a:solidFill>
              </a:rPr>
              <a:t>	  </a:t>
            </a:r>
            <a:r>
              <a:rPr lang="el-GR" sz="1600" dirty="0" smtClean="0">
                <a:solidFill>
                  <a:srgbClr val="000000"/>
                </a:solidFill>
              </a:rPr>
              <a:t>{</a:t>
            </a:r>
            <a:r>
              <a:rPr lang="el-GR" sz="1600" dirty="0" smtClean="0">
                <a:solidFill>
                  <a:srgbClr val="000000"/>
                </a:solidFill>
              </a:rPr>
              <a:t/>
            </a:r>
            <a:br>
              <a:rPr lang="el-GR" sz="1600" dirty="0" smtClean="0">
                <a:solidFill>
                  <a:srgbClr val="000000"/>
                </a:solidFill>
              </a:rPr>
            </a:br>
            <a:r>
              <a:rPr lang="el-GR" sz="1600" dirty="0" smtClean="0">
                <a:solidFill>
                  <a:srgbClr val="000000"/>
                </a:solidFill>
              </a:rPr>
              <a:t>                </a:t>
            </a:r>
            <a:r>
              <a:rPr lang="el-GR" sz="1600" dirty="0" err="1" smtClean="0">
                <a:solidFill>
                  <a:srgbClr val="000000"/>
                </a:solidFill>
              </a:rPr>
              <a:t>num</a:t>
            </a:r>
            <a:r>
              <a:rPr lang="el-GR" sz="1600" dirty="0" smtClean="0">
                <a:solidFill>
                  <a:srgbClr val="000000"/>
                </a:solidFill>
              </a:rPr>
              <a:t> = </a:t>
            </a:r>
            <a:r>
              <a:rPr lang="el-GR" sz="1600" dirty="0" err="1" smtClean="0">
                <a:solidFill>
                  <a:srgbClr val="000000"/>
                </a:solidFill>
              </a:rPr>
              <a:t>Math.floor</a:t>
            </a:r>
            <a:r>
              <a:rPr lang="el-GR" sz="1600" dirty="0" smtClean="0">
                <a:solidFill>
                  <a:srgbClr val="000000"/>
                </a:solidFill>
              </a:rPr>
              <a:t>((</a:t>
            </a:r>
            <a:r>
              <a:rPr lang="el-GR" sz="1600" dirty="0" err="1" smtClean="0">
                <a:solidFill>
                  <a:srgbClr val="000000"/>
                </a:solidFill>
              </a:rPr>
              <a:t>Math.random</a:t>
            </a:r>
            <a:r>
              <a:rPr lang="el-GR" sz="1600" dirty="0" smtClean="0">
                <a:solidFill>
                  <a:srgbClr val="000000"/>
                </a:solidFill>
              </a:rPr>
              <a:t>() * </a:t>
            </a:r>
            <a:r>
              <a:rPr lang="el-GR" sz="1600" dirty="0" smtClean="0">
                <a:solidFill>
                  <a:srgbClr val="0000FF"/>
                </a:solidFill>
              </a:rPr>
              <a:t>256</a:t>
            </a:r>
            <a:r>
              <a:rPr lang="el-GR" sz="1600" dirty="0" smtClean="0">
                <a:solidFill>
                  <a:srgbClr val="000000"/>
                </a:solidFill>
              </a:rPr>
              <a:t>) );</a:t>
            </a:r>
            <a:br>
              <a:rPr lang="el-GR" sz="1600" dirty="0" smtClean="0">
                <a:solidFill>
                  <a:srgbClr val="000000"/>
                </a:solidFill>
              </a:rPr>
            </a:br>
            <a:r>
              <a:rPr lang="el-GR" sz="1600" dirty="0" smtClean="0">
                <a:solidFill>
                  <a:srgbClr val="000000"/>
                </a:solidFill>
              </a:rPr>
              <a:t>           }</a:t>
            </a:r>
            <a:br>
              <a:rPr lang="el-GR" sz="1600" dirty="0" smtClean="0">
                <a:solidFill>
                  <a:srgbClr val="000000"/>
                </a:solidFill>
              </a:rPr>
            </a:br>
            <a:r>
              <a:rPr lang="el-GR" sz="1600" dirty="0" smtClean="0">
                <a:solidFill>
                  <a:srgbClr val="000000"/>
                </a:solidFill>
              </a:rPr>
              <a:t>        </a:t>
            </a:r>
            <a:r>
              <a:rPr lang="el-GR" sz="1600" dirty="0" smtClean="0">
                <a:solidFill>
                  <a:srgbClr val="000000"/>
                </a:solidFill>
              </a:rPr>
              <a:t> </a:t>
            </a:r>
            <a:r>
              <a:rPr lang="el-GR" sz="1600" dirty="0" err="1" smtClean="0">
                <a:solidFill>
                  <a:srgbClr val="000000"/>
                </a:solidFill>
              </a:rPr>
              <a:t>arrayNums</a:t>
            </a:r>
            <a:r>
              <a:rPr lang="el-GR" sz="1600" dirty="0" smtClean="0">
                <a:solidFill>
                  <a:srgbClr val="000000"/>
                </a:solidFill>
              </a:rPr>
              <a:t>[i</a:t>
            </a:r>
            <a:r>
              <a:rPr lang="el-GR" sz="1600" dirty="0" smtClean="0">
                <a:solidFill>
                  <a:srgbClr val="000000"/>
                </a:solidFill>
              </a:rPr>
              <a:t>] = </a:t>
            </a:r>
            <a:r>
              <a:rPr lang="el-GR" sz="1600" dirty="0" err="1" smtClean="0">
                <a:solidFill>
                  <a:srgbClr val="000000"/>
                </a:solidFill>
              </a:rPr>
              <a:t>num</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r>
              <a:rPr lang="el-GR" sz="1600" dirty="0" smtClean="0">
                <a:solidFill>
                  <a:srgbClr val="000000"/>
                </a:solidFill>
              </a:rPr>
              <a:t>	}</a:t>
            </a:r>
            <a:r>
              <a:rPr lang="el-GR" sz="1600" dirty="0" smtClean="0">
                <a:solidFill>
                  <a:srgbClr val="000000"/>
                </a:solidFill>
              </a:rPr>
              <a:t/>
            </a:r>
            <a:br>
              <a:rPr lang="el-GR" sz="1600" dirty="0" smtClean="0">
                <a:solidFill>
                  <a:srgbClr val="000000"/>
                </a:solidFill>
              </a:rPr>
            </a:br>
            <a:endParaRPr lang="el-GR" sz="1600" dirty="0"/>
          </a:p>
        </p:txBody>
      </p:sp>
      <p:cxnSp>
        <p:nvCxnSpPr>
          <p:cNvPr id="4" name="3 - Ευθεία γραμμή σύνδεσης"/>
          <p:cNvCxnSpPr/>
          <p:nvPr/>
        </p:nvCxnSpPr>
        <p:spPr>
          <a:xfrm rot="5400000">
            <a:off x="-1040524" y="4093357"/>
            <a:ext cx="4477406"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898638" y="1600315"/>
            <a:ext cx="268014" cy="2413481"/>
          </a:xfrm>
          <a:prstGeom prst="rect">
            <a:avLst/>
          </a:prstGeom>
          <a:noFill/>
        </p:spPr>
        <p:txBody>
          <a:bodyPr wrap="square" rtlCol="0">
            <a:spAutoFit/>
          </a:bodyPr>
          <a:lstStyle/>
          <a:p>
            <a:pPr>
              <a:lnSpc>
                <a:spcPts val="1800"/>
              </a:lnSpc>
            </a:pPr>
            <a:r>
              <a:rPr lang="el-GR" sz="1400" dirty="0" smtClean="0"/>
              <a:t>1</a:t>
            </a:r>
          </a:p>
          <a:p>
            <a:pPr>
              <a:lnSpc>
                <a:spcPts val="1800"/>
              </a:lnSpc>
            </a:pPr>
            <a:r>
              <a:rPr lang="el-GR" sz="1400" dirty="0" smtClean="0"/>
              <a:t>23456789</a:t>
            </a:r>
          </a:p>
          <a:p>
            <a:pPr>
              <a:lnSpc>
                <a:spcPts val="1900"/>
              </a:lnSpc>
            </a:pPr>
            <a:r>
              <a:rPr lang="el-GR" dirty="0" smtClean="0"/>
              <a:t> </a:t>
            </a:r>
            <a:endParaRPr lang="el-GR" dirty="0"/>
          </a:p>
        </p:txBody>
      </p:sp>
      <p:sp>
        <p:nvSpPr>
          <p:cNvPr id="6" name="5 - TextBox"/>
          <p:cNvSpPr txBox="1"/>
          <p:nvPr/>
        </p:nvSpPr>
        <p:spPr>
          <a:xfrm>
            <a:off x="693838" y="3789661"/>
            <a:ext cx="493982" cy="2379241"/>
          </a:xfrm>
          <a:prstGeom prst="rect">
            <a:avLst/>
          </a:prstGeom>
          <a:noFill/>
        </p:spPr>
        <p:txBody>
          <a:bodyPr wrap="square" rtlCol="0">
            <a:spAutoFit/>
          </a:bodyPr>
          <a:lstStyle/>
          <a:p>
            <a:pPr algn="r">
              <a:lnSpc>
                <a:spcPts val="1800"/>
              </a:lnSpc>
            </a:pPr>
            <a:r>
              <a:rPr lang="el-GR" sz="1400" dirty="0" smtClean="0"/>
              <a:t>10</a:t>
            </a:r>
          </a:p>
          <a:p>
            <a:pPr algn="r">
              <a:lnSpc>
                <a:spcPts val="1800"/>
              </a:lnSpc>
            </a:pPr>
            <a:r>
              <a:rPr lang="el-GR" sz="1400" dirty="0" smtClean="0"/>
              <a:t>11</a:t>
            </a:r>
          </a:p>
          <a:p>
            <a:pPr algn="r">
              <a:lnSpc>
                <a:spcPts val="1800"/>
              </a:lnSpc>
            </a:pPr>
            <a:r>
              <a:rPr lang="el-GR" sz="1400" dirty="0" smtClean="0"/>
              <a:t>12</a:t>
            </a:r>
          </a:p>
          <a:p>
            <a:pPr algn="r">
              <a:lnSpc>
                <a:spcPts val="1800"/>
              </a:lnSpc>
            </a:pPr>
            <a:r>
              <a:rPr lang="el-GR" sz="1400" dirty="0" smtClean="0"/>
              <a:t>13</a:t>
            </a:r>
          </a:p>
          <a:p>
            <a:pPr algn="r">
              <a:lnSpc>
                <a:spcPts val="1800"/>
              </a:lnSpc>
            </a:pPr>
            <a:r>
              <a:rPr lang="el-GR" sz="1400" dirty="0" smtClean="0"/>
              <a:t>14</a:t>
            </a:r>
          </a:p>
          <a:p>
            <a:pPr algn="r">
              <a:lnSpc>
                <a:spcPts val="1800"/>
              </a:lnSpc>
            </a:pPr>
            <a:r>
              <a:rPr lang="el-GR" sz="1400" dirty="0" smtClean="0"/>
              <a:t>15</a:t>
            </a:r>
          </a:p>
          <a:p>
            <a:pPr algn="r">
              <a:lnSpc>
                <a:spcPts val="1800"/>
              </a:lnSpc>
            </a:pPr>
            <a:r>
              <a:rPr lang="el-GR" sz="1400" dirty="0" smtClean="0"/>
              <a:t>16</a:t>
            </a:r>
          </a:p>
          <a:p>
            <a:pPr algn="r">
              <a:lnSpc>
                <a:spcPts val="1800"/>
              </a:lnSpc>
            </a:pPr>
            <a:r>
              <a:rPr lang="el-GR" sz="1400" dirty="0" smtClean="0"/>
              <a:t>17</a:t>
            </a:r>
          </a:p>
          <a:p>
            <a:pPr algn="r">
              <a:lnSpc>
                <a:spcPts val="1800"/>
              </a:lnSpc>
            </a:pPr>
            <a:r>
              <a:rPr lang="el-GR" sz="1400" dirty="0" smtClean="0"/>
              <a:t>18</a:t>
            </a:r>
          </a:p>
          <a:p>
            <a:pPr algn="r">
              <a:lnSpc>
                <a:spcPts val="1800"/>
              </a:lnSpc>
            </a:pPr>
            <a:r>
              <a:rPr lang="el-GR" sz="1400" dirty="0" smtClean="0"/>
              <a:t>19</a:t>
            </a:r>
          </a:p>
        </p:txBody>
      </p:sp>
      <p:sp>
        <p:nvSpPr>
          <p:cNvPr id="7" name="6 - Δεξιό βέλος"/>
          <p:cNvSpPr/>
          <p:nvPr/>
        </p:nvSpPr>
        <p:spPr>
          <a:xfrm>
            <a:off x="10216055" y="6085490"/>
            <a:ext cx="954854" cy="47296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l-G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766536" cy="5032829"/>
          </a:xfrm>
        </p:spPr>
        <p:txBody>
          <a:bodyPr rtlCol="0">
            <a:noAutofit/>
          </a:bodyPr>
          <a:lstStyle/>
          <a:p>
            <a:r>
              <a:rPr lang="el-GR" sz="1600" dirty="0" err="1" smtClean="0">
                <a:solidFill>
                  <a:srgbClr val="000000"/>
                </a:solidFill>
              </a:rPr>
              <a:t>addStorArray</a:t>
            </a:r>
            <a:r>
              <a:rPr lang="el-GR" sz="1600" dirty="0" smtClean="0">
                <a:solidFill>
                  <a:srgbClr val="000000"/>
                </a:solidFill>
              </a:rPr>
              <a:t>(</a:t>
            </a:r>
            <a:r>
              <a:rPr lang="el-GR" sz="1600" b="1" dirty="0" smtClean="0">
                <a:solidFill>
                  <a:srgbClr val="008000"/>
                </a:solidFill>
              </a:rPr>
              <a:t>"</a:t>
            </a:r>
            <a:r>
              <a:rPr lang="el-GR" sz="1600" b="1" dirty="0" err="1" smtClean="0">
                <a:solidFill>
                  <a:srgbClr val="008000"/>
                </a:solidFill>
              </a:rPr>
              <a:t>fiveArrColoVal"</a:t>
            </a:r>
            <a:r>
              <a:rPr lang="el-GR" sz="1600" dirty="0" err="1" smtClean="0">
                <a:solidFill>
                  <a:srgbClr val="000000"/>
                </a:solidFill>
              </a:rPr>
              <a:t>,arrayNums,arrayNums.length</a:t>
            </a:r>
            <a:r>
              <a:rPr lang="el-GR" sz="1600" dirty="0" smtClean="0">
                <a:solidFill>
                  <a:srgbClr val="000000"/>
                </a:solidFill>
              </a:rPr>
              <a:t>); </a:t>
            </a:r>
            <a:r>
              <a:rPr lang="el-GR" sz="1600" dirty="0" smtClean="0">
                <a:solidFill>
                  <a:srgbClr val="000000"/>
                </a:solidFill>
              </a:rPr>
              <a:t>	</a:t>
            </a:r>
            <a:r>
              <a:rPr lang="el-GR" sz="1600" i="1" dirty="0" smtClean="0">
                <a:solidFill>
                  <a:srgbClr val="808080"/>
                </a:solidFill>
              </a:rPr>
              <a:t>// </a:t>
            </a:r>
            <a:r>
              <a:rPr lang="el-GR" sz="1600" i="1" dirty="0" smtClean="0">
                <a:solidFill>
                  <a:srgbClr val="808080"/>
                </a:solidFill>
              </a:rPr>
              <a:t>Αποθηκεύει τιμές για την συνάρτηση </a:t>
            </a:r>
            <a:r>
              <a:rPr lang="el-GR" sz="1600" i="1" dirty="0" smtClean="0">
                <a:solidFill>
                  <a:srgbClr val="808080"/>
                </a:solidFill>
              </a:rPr>
              <a:t>							   </a:t>
            </a:r>
            <a:r>
              <a:rPr lang="el-GR" sz="1600" i="1" dirty="0" err="1" smtClean="0">
                <a:solidFill>
                  <a:srgbClr val="808080"/>
                </a:solidFill>
              </a:rPr>
              <a:t>setDisplayProperties</a:t>
            </a:r>
            <a:r>
              <a:rPr lang="el-GR" sz="1600" i="1" dirty="0" smtClean="0">
                <a:solidFill>
                  <a:srgbClr val="808080"/>
                </a:solidFill>
              </a:rPr>
              <a:t>.</a:t>
            </a:r>
            <a:br>
              <a:rPr lang="el-GR" sz="1600" i="1" dirty="0" smtClean="0">
                <a:solidFill>
                  <a:srgbClr val="808080"/>
                </a:solidFill>
              </a:rPr>
            </a:br>
            <a:r>
              <a:rPr lang="el-GR" sz="1600" i="1" dirty="0" smtClean="0">
                <a:solidFill>
                  <a:srgbClr val="808080"/>
                </a:solidFill>
              </a:rPr>
              <a:t>	</a:t>
            </a:r>
            <a:r>
              <a:rPr lang="el-GR" sz="1600" b="1" dirty="0" err="1" smtClean="0">
                <a:solidFill>
                  <a:srgbClr val="000080"/>
                </a:solidFill>
              </a:rPr>
              <a:t>var</a:t>
            </a:r>
            <a:r>
              <a:rPr lang="el-GR" sz="1600" b="1" dirty="0" smtClean="0">
                <a:solidFill>
                  <a:srgbClr val="000080"/>
                </a:solidFill>
              </a:rPr>
              <a:t> </a:t>
            </a:r>
            <a:r>
              <a:rPr lang="el-GR" sz="1600" dirty="0" err="1" smtClean="0">
                <a:solidFill>
                  <a:srgbClr val="000000"/>
                </a:solidFill>
              </a:rPr>
              <a:t>count</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r>
              <a:rPr lang="el-GR" sz="1600" dirty="0" err="1" smtClean="0">
                <a:solidFill>
                  <a:srgbClr val="000000"/>
                </a:solidFill>
              </a:rPr>
              <a:t>count</a:t>
            </a:r>
            <a:r>
              <a:rPr lang="el-GR" sz="1600" dirty="0" smtClean="0">
                <a:solidFill>
                  <a:srgbClr val="000000"/>
                </a:solidFill>
              </a:rPr>
              <a:t>=[</a:t>
            </a:r>
            <a:r>
              <a:rPr lang="el-GR" sz="1600" dirty="0" smtClean="0">
                <a:solidFill>
                  <a:srgbClr val="0000FF"/>
                </a:solidFill>
              </a:rPr>
              <a:t>0</a:t>
            </a:r>
            <a:r>
              <a:rPr lang="el-GR" sz="1600" dirty="0" smtClean="0">
                <a:solidFill>
                  <a:srgbClr val="000000"/>
                </a:solidFill>
              </a:rPr>
              <a:t>,</a:t>
            </a:r>
            <a:r>
              <a:rPr lang="el-GR" sz="1600" dirty="0" smtClean="0">
                <a:solidFill>
                  <a:srgbClr val="0000FF"/>
                </a:solidFill>
              </a:rPr>
              <a:t>0</a:t>
            </a:r>
            <a:r>
              <a:rPr lang="el-GR" sz="1600" dirty="0" smtClean="0">
                <a:solidFill>
                  <a:srgbClr val="000000"/>
                </a:solidFill>
              </a:rPr>
              <a:t>,</a:t>
            </a:r>
            <a:r>
              <a:rPr lang="el-GR" sz="1600" dirty="0" smtClean="0">
                <a:solidFill>
                  <a:srgbClr val="0000FF"/>
                </a:solidFill>
              </a:rPr>
              <a:t>0</a:t>
            </a:r>
            <a:r>
              <a:rPr lang="el-GR" sz="1600" dirty="0" smtClean="0">
                <a:solidFill>
                  <a:srgbClr val="000000"/>
                </a:solidFill>
              </a:rPr>
              <a:t>,</a:t>
            </a:r>
            <a:r>
              <a:rPr lang="el-GR" sz="1600" dirty="0" smtClean="0">
                <a:solidFill>
                  <a:srgbClr val="0000FF"/>
                </a:solidFill>
              </a:rPr>
              <a:t>0</a:t>
            </a:r>
            <a:r>
              <a:rPr lang="el-GR" sz="1600" dirty="0" smtClean="0">
                <a:solidFill>
                  <a:srgbClr val="000000"/>
                </a:solidFill>
              </a:rPr>
              <a:t>,</a:t>
            </a:r>
            <a:r>
              <a:rPr lang="el-GR" sz="1600" dirty="0" smtClean="0">
                <a:solidFill>
                  <a:srgbClr val="0000FF"/>
                </a:solidFill>
              </a:rPr>
              <a:t>0</a:t>
            </a:r>
            <a:r>
              <a:rPr lang="el-GR" sz="1600" dirty="0" smtClean="0">
                <a:solidFill>
                  <a:srgbClr val="000000"/>
                </a:solidFill>
              </a:rPr>
              <a:t>]; </a:t>
            </a:r>
            <a:r>
              <a:rPr lang="el-GR" sz="1600" i="1" dirty="0" smtClean="0">
                <a:solidFill>
                  <a:srgbClr val="808080"/>
                </a:solidFill>
              </a:rPr>
              <a:t>// Αρχικοποίηση</a:t>
            </a:r>
            <a:br>
              <a:rPr lang="el-GR" sz="1600" i="1" dirty="0" smtClean="0">
                <a:solidFill>
                  <a:srgbClr val="808080"/>
                </a:solidFill>
              </a:rPr>
            </a:br>
            <a:r>
              <a:rPr lang="el-GR" sz="1600" i="1" dirty="0" smtClean="0">
                <a:solidFill>
                  <a:srgbClr val="808080"/>
                </a:solidFill>
              </a:rPr>
              <a:t/>
            </a:r>
            <a:br>
              <a:rPr lang="el-GR" sz="1600" i="1" dirty="0" smtClean="0">
                <a:solidFill>
                  <a:srgbClr val="808080"/>
                </a:solidFill>
              </a:rPr>
            </a:br>
            <a:r>
              <a:rPr lang="el-GR" sz="1600" i="1" dirty="0" smtClean="0">
                <a:solidFill>
                  <a:srgbClr val="808080"/>
                </a:solidFill>
              </a:rPr>
              <a:t>	</a:t>
            </a:r>
            <a:r>
              <a:rPr lang="el-GR" sz="1600" b="1" dirty="0" err="1" smtClean="0">
                <a:solidFill>
                  <a:srgbClr val="000080"/>
                </a:solidFill>
              </a:rPr>
              <a:t>for</a:t>
            </a:r>
            <a:r>
              <a:rPr lang="el-GR" sz="1600" dirty="0" smtClean="0">
                <a:solidFill>
                  <a:srgbClr val="000000"/>
                </a:solidFill>
              </a:rPr>
              <a:t>(i=</a:t>
            </a:r>
            <a:r>
              <a:rPr lang="el-GR" sz="1600" dirty="0" smtClean="0">
                <a:solidFill>
                  <a:srgbClr val="0000FF"/>
                </a:solidFill>
              </a:rPr>
              <a:t>0</a:t>
            </a:r>
            <a:r>
              <a:rPr lang="el-GR" sz="1600" dirty="0" smtClean="0">
                <a:solidFill>
                  <a:srgbClr val="000000"/>
                </a:solidFill>
              </a:rPr>
              <a:t>;i&lt;</a:t>
            </a:r>
            <a:r>
              <a:rPr lang="el-GR" sz="1600" dirty="0" smtClean="0">
                <a:solidFill>
                  <a:srgbClr val="0000FF"/>
                </a:solidFill>
              </a:rPr>
              <a:t>25</a:t>
            </a:r>
            <a:r>
              <a:rPr lang="el-GR" sz="1600" dirty="0" smtClean="0">
                <a:solidFill>
                  <a:srgbClr val="000000"/>
                </a:solidFill>
              </a:rPr>
              <a:t>;i</a:t>
            </a:r>
            <a:r>
              <a:rPr lang="el-GR" sz="1600" dirty="0" smtClean="0">
                <a:solidFill>
                  <a:srgbClr val="000000"/>
                </a:solidFill>
              </a:rPr>
              <a:t>++) </a:t>
            </a:r>
            <a:r>
              <a:rPr lang="el-GR" sz="1600" i="1" dirty="0" smtClean="0">
                <a:solidFill>
                  <a:srgbClr val="808080"/>
                </a:solidFill>
              </a:rPr>
              <a:t>// Κάνε 25 επαναλήψεις και διάλεγε μια από τις 5 τυχαίες τιμές κάθε φορά.</a:t>
            </a:r>
            <a:br>
              <a:rPr lang="el-GR" sz="1600" i="1" dirty="0" smtClean="0">
                <a:solidFill>
                  <a:srgbClr val="808080"/>
                </a:solidFill>
              </a:rPr>
            </a:br>
            <a:r>
              <a:rPr lang="el-GR" sz="1600" i="1" dirty="0" smtClean="0">
                <a:solidFill>
                  <a:srgbClr val="808080"/>
                </a:solidFill>
              </a:rPr>
              <a:t>	</a:t>
            </a:r>
            <a:r>
              <a:rPr lang="el-GR" sz="1600" dirty="0" smtClean="0">
                <a:solidFill>
                  <a:srgbClr val="000000"/>
                </a:solidFill>
              </a:rPr>
              <a:t>{</a:t>
            </a:r>
            <a:r>
              <a:rPr lang="el-GR" sz="1600" dirty="0" smtClean="0">
                <a:solidFill>
                  <a:srgbClr val="000000"/>
                </a:solidFill>
              </a:rPr>
              <a:t/>
            </a:r>
            <a:br>
              <a:rPr lang="el-GR" sz="1600" dirty="0" smtClean="0">
                <a:solidFill>
                  <a:srgbClr val="000000"/>
                </a:solidFill>
              </a:rPr>
            </a:br>
            <a:r>
              <a:rPr lang="el-GR" sz="1600" dirty="0" smtClean="0">
                <a:solidFill>
                  <a:srgbClr val="000000"/>
                </a:solidFill>
              </a:rPr>
              <a:t>       </a:t>
            </a:r>
            <a:r>
              <a:rPr lang="el-GR" sz="1600" dirty="0" smtClean="0">
                <a:solidFill>
                  <a:srgbClr val="000000"/>
                </a:solidFill>
              </a:rPr>
              <a:t>	 </a:t>
            </a:r>
            <a:r>
              <a:rPr lang="el-GR" sz="1600" dirty="0" err="1" smtClean="0">
                <a:solidFill>
                  <a:srgbClr val="000000"/>
                </a:solidFill>
              </a:rPr>
              <a:t>num</a:t>
            </a:r>
            <a:r>
              <a:rPr lang="el-GR" sz="1600" dirty="0" smtClean="0">
                <a:solidFill>
                  <a:srgbClr val="000000"/>
                </a:solidFill>
              </a:rPr>
              <a:t> = </a:t>
            </a:r>
            <a:r>
              <a:rPr lang="el-GR" sz="1600" dirty="0" err="1" smtClean="0">
                <a:solidFill>
                  <a:srgbClr val="000000"/>
                </a:solidFill>
              </a:rPr>
              <a:t>Math.floor</a:t>
            </a:r>
            <a:r>
              <a:rPr lang="el-GR" sz="1600" dirty="0" smtClean="0">
                <a:solidFill>
                  <a:srgbClr val="000000"/>
                </a:solidFill>
              </a:rPr>
              <a:t>((</a:t>
            </a:r>
            <a:r>
              <a:rPr lang="el-GR" sz="1600" dirty="0" err="1" smtClean="0">
                <a:solidFill>
                  <a:srgbClr val="000000"/>
                </a:solidFill>
              </a:rPr>
              <a:t>Math.random</a:t>
            </a:r>
            <a:r>
              <a:rPr lang="el-GR" sz="1600" dirty="0" smtClean="0">
                <a:solidFill>
                  <a:srgbClr val="000000"/>
                </a:solidFill>
              </a:rPr>
              <a:t>() * </a:t>
            </a:r>
            <a:r>
              <a:rPr lang="el-GR" sz="1600" dirty="0" smtClean="0">
                <a:solidFill>
                  <a:srgbClr val="0000FF"/>
                </a:solidFill>
              </a:rPr>
              <a:t>5</a:t>
            </a:r>
            <a:r>
              <a:rPr lang="el-GR" sz="1600" dirty="0" smtClean="0">
                <a:solidFill>
                  <a:srgbClr val="000000"/>
                </a:solidFill>
              </a:rPr>
              <a:t>) );</a:t>
            </a:r>
            <a:br>
              <a:rPr lang="el-GR" sz="1600" dirty="0" smtClean="0">
                <a:solidFill>
                  <a:srgbClr val="000000"/>
                </a:solidFill>
              </a:rPr>
            </a:br>
            <a:r>
              <a:rPr lang="el-GR" sz="1600" dirty="0" smtClean="0">
                <a:solidFill>
                  <a:srgbClr val="000000"/>
                </a:solidFill>
              </a:rPr>
              <a:t>        </a:t>
            </a:r>
            <a:r>
              <a:rPr lang="el-GR" sz="1600" dirty="0" smtClean="0">
                <a:solidFill>
                  <a:srgbClr val="000000"/>
                </a:solidFill>
              </a:rPr>
              <a:t>	</a:t>
            </a:r>
            <a:r>
              <a:rPr lang="el-GR" sz="1600" dirty="0" err="1" smtClean="0">
                <a:solidFill>
                  <a:srgbClr val="000000"/>
                </a:solidFill>
              </a:rPr>
              <a:t>count</a:t>
            </a:r>
            <a:r>
              <a:rPr lang="el-GR" sz="1600" dirty="0" smtClean="0">
                <a:solidFill>
                  <a:srgbClr val="000000"/>
                </a:solidFill>
              </a:rPr>
              <a:t>[</a:t>
            </a:r>
            <a:r>
              <a:rPr lang="el-GR" sz="1600" dirty="0" err="1" smtClean="0">
                <a:solidFill>
                  <a:srgbClr val="000000"/>
                </a:solidFill>
              </a:rPr>
              <a:t>num</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r>
              <a:rPr lang="el-GR" sz="1600" dirty="0" smtClean="0">
                <a:solidFill>
                  <a:srgbClr val="000000"/>
                </a:solidFill>
              </a:rPr>
              <a:t>	</a:t>
            </a:r>
            <a:r>
              <a:rPr lang="el-GR" sz="1600" dirty="0" err="1" smtClean="0">
                <a:solidFill>
                  <a:srgbClr val="000000"/>
                </a:solidFill>
              </a:rPr>
              <a:t>mArray</a:t>
            </a:r>
            <a:r>
              <a:rPr lang="el-GR" sz="1600" dirty="0" smtClean="0">
                <a:solidFill>
                  <a:srgbClr val="000000"/>
                </a:solidFill>
              </a:rPr>
              <a:t>[</a:t>
            </a:r>
            <a:r>
              <a:rPr lang="el-GR" sz="1600" dirty="0" err="1" smtClean="0">
                <a:solidFill>
                  <a:srgbClr val="000000"/>
                </a:solidFill>
              </a:rPr>
              <a:t>arrayNums</a:t>
            </a:r>
            <a:r>
              <a:rPr lang="el-GR" sz="1600" dirty="0" smtClean="0">
                <a:solidFill>
                  <a:srgbClr val="000000"/>
                </a:solidFill>
              </a:rPr>
              <a:t>[</a:t>
            </a:r>
            <a:r>
              <a:rPr lang="el-GR" sz="1600" dirty="0" err="1" smtClean="0">
                <a:solidFill>
                  <a:srgbClr val="000000"/>
                </a:solidFill>
              </a:rPr>
              <a:t>num</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r>
              <a:rPr lang="el-GR" sz="1600" dirty="0" smtClean="0">
                <a:solidFill>
                  <a:srgbClr val="000000"/>
                </a:solidFill>
              </a:rPr>
              <a:t>	</a:t>
            </a:r>
            <a:r>
              <a:rPr lang="el-GR" sz="1600" dirty="0" err="1" smtClean="0">
                <a:solidFill>
                  <a:srgbClr val="000000"/>
                </a:solidFill>
              </a:rPr>
              <a:t>grayImgValues</a:t>
            </a:r>
            <a:r>
              <a:rPr lang="el-GR" sz="1600" dirty="0" smtClean="0">
                <a:solidFill>
                  <a:srgbClr val="000000"/>
                </a:solidFill>
              </a:rPr>
              <a:t>[i</a:t>
            </a:r>
            <a:r>
              <a:rPr lang="el-GR" sz="1600" dirty="0" smtClean="0">
                <a:solidFill>
                  <a:srgbClr val="000000"/>
                </a:solidFill>
              </a:rPr>
              <a:t>]=</a:t>
            </a:r>
            <a:r>
              <a:rPr lang="el-GR" sz="1600" dirty="0" err="1" smtClean="0">
                <a:solidFill>
                  <a:srgbClr val="000000"/>
                </a:solidFill>
              </a:rPr>
              <a:t>arrayNums</a:t>
            </a:r>
            <a:r>
              <a:rPr lang="el-GR" sz="1600" dirty="0" smtClean="0">
                <a:solidFill>
                  <a:srgbClr val="000000"/>
                </a:solidFill>
              </a:rPr>
              <a:t>[</a:t>
            </a:r>
            <a:r>
              <a:rPr lang="el-GR" sz="1600" dirty="0" err="1" smtClean="0">
                <a:solidFill>
                  <a:srgbClr val="000000"/>
                </a:solidFill>
              </a:rPr>
              <a:t>num</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r>
              <a:rPr lang="el-GR" sz="1600" dirty="0" smtClean="0">
                <a:solidFill>
                  <a:srgbClr val="000000"/>
                </a:solidFill>
              </a:rPr>
              <a:t>	}</a:t>
            </a:r>
            <a:r>
              <a:rPr lang="el-GR" sz="1600" dirty="0" smtClean="0">
                <a:solidFill>
                  <a:srgbClr val="000000"/>
                </a:solidFill>
              </a:rPr>
              <a:t/>
            </a:r>
            <a:br>
              <a:rPr lang="el-GR" sz="1600" dirty="0" smtClean="0">
                <a:solidFill>
                  <a:srgbClr val="000000"/>
                </a:solidFill>
              </a:rPr>
            </a:br>
            <a:r>
              <a:rPr lang="el-GR" sz="1600" dirty="0" smtClean="0">
                <a:solidFill>
                  <a:srgbClr val="000000"/>
                </a:solidFill>
              </a:rPr>
              <a:t>	</a:t>
            </a:r>
            <a:r>
              <a:rPr lang="el-GR" sz="1600" b="1" dirty="0" err="1" smtClean="0">
                <a:solidFill>
                  <a:srgbClr val="000080"/>
                </a:solidFill>
              </a:rPr>
              <a:t>for</a:t>
            </a:r>
            <a:r>
              <a:rPr lang="el-GR" sz="1600" b="1" dirty="0" smtClean="0">
                <a:solidFill>
                  <a:srgbClr val="000080"/>
                </a:solidFill>
              </a:rPr>
              <a:t> </a:t>
            </a:r>
            <a:r>
              <a:rPr lang="el-GR" sz="1600" dirty="0" smtClean="0">
                <a:solidFill>
                  <a:srgbClr val="000000"/>
                </a:solidFill>
              </a:rPr>
              <a:t>(i=</a:t>
            </a:r>
            <a:r>
              <a:rPr lang="el-GR" sz="1600" dirty="0" smtClean="0">
                <a:solidFill>
                  <a:srgbClr val="0000FF"/>
                </a:solidFill>
              </a:rPr>
              <a:t>0</a:t>
            </a:r>
            <a:r>
              <a:rPr lang="el-GR" sz="1600" dirty="0" smtClean="0">
                <a:solidFill>
                  <a:srgbClr val="000000"/>
                </a:solidFill>
              </a:rPr>
              <a:t>;i&lt;</a:t>
            </a:r>
            <a:r>
              <a:rPr lang="el-GR" sz="1600" dirty="0" smtClean="0">
                <a:solidFill>
                  <a:srgbClr val="0000FF"/>
                </a:solidFill>
              </a:rPr>
              <a:t>5</a:t>
            </a:r>
            <a:r>
              <a:rPr lang="el-GR" sz="1600" dirty="0" smtClean="0">
                <a:solidFill>
                  <a:srgbClr val="000000"/>
                </a:solidFill>
              </a:rPr>
              <a:t>;i++)   </a:t>
            </a:r>
            <a:r>
              <a:rPr lang="el-GR" sz="1600" i="1" dirty="0" smtClean="0">
                <a:solidFill>
                  <a:srgbClr val="808080"/>
                </a:solidFill>
              </a:rPr>
              <a:t>// Έλεγχος αν από τις πέντε τυχαίες τιμές εμφανίζονται και οι πέντε. Αν όχι </a:t>
            </a:r>
            <a:r>
              <a:rPr lang="el-GR" sz="1600" i="1" dirty="0" smtClean="0">
                <a:solidFill>
                  <a:srgbClr val="808080"/>
                </a:solidFill>
              </a:rPr>
              <a:t>				ξανατρέχει </a:t>
            </a:r>
            <a:r>
              <a:rPr lang="el-GR" sz="1600" i="1" dirty="0" smtClean="0">
                <a:solidFill>
                  <a:srgbClr val="808080"/>
                </a:solidFill>
              </a:rPr>
              <a:t>η συνάρτηση.</a:t>
            </a:r>
            <a:br>
              <a:rPr lang="el-GR" sz="1600" i="1" dirty="0" smtClean="0">
                <a:solidFill>
                  <a:srgbClr val="808080"/>
                </a:solidFill>
              </a:rPr>
            </a:br>
            <a:r>
              <a:rPr lang="el-GR" sz="1600" i="1" dirty="0" smtClean="0">
                <a:solidFill>
                  <a:srgbClr val="808080"/>
                </a:solidFill>
              </a:rPr>
              <a:t>	</a:t>
            </a:r>
            <a:r>
              <a:rPr lang="el-GR" sz="1600" dirty="0" smtClean="0">
                <a:solidFill>
                  <a:srgbClr val="000000"/>
                </a:solidFill>
              </a:rPr>
              <a:t>{</a:t>
            </a:r>
            <a:r>
              <a:rPr lang="el-GR" sz="1600" dirty="0" smtClean="0">
                <a:solidFill>
                  <a:srgbClr val="000000"/>
                </a:solidFill>
              </a:rPr>
              <a:t/>
            </a:r>
            <a:br>
              <a:rPr lang="el-GR" sz="1600" dirty="0" smtClean="0">
                <a:solidFill>
                  <a:srgbClr val="000000"/>
                </a:solidFill>
              </a:rPr>
            </a:br>
            <a:r>
              <a:rPr lang="el-GR" sz="1600" dirty="0" smtClean="0">
                <a:solidFill>
                  <a:srgbClr val="000000"/>
                </a:solidFill>
              </a:rPr>
              <a:t>	</a:t>
            </a:r>
            <a:r>
              <a:rPr lang="el-GR" sz="1600" b="1" dirty="0" err="1" smtClean="0">
                <a:solidFill>
                  <a:srgbClr val="000080"/>
                </a:solidFill>
              </a:rPr>
              <a:t>if</a:t>
            </a:r>
            <a:r>
              <a:rPr lang="el-GR" sz="1600" dirty="0" smtClean="0">
                <a:solidFill>
                  <a:srgbClr val="000000"/>
                </a:solidFill>
              </a:rPr>
              <a:t>(</a:t>
            </a:r>
            <a:r>
              <a:rPr lang="el-GR" sz="1600" dirty="0" err="1" smtClean="0">
                <a:solidFill>
                  <a:srgbClr val="000000"/>
                </a:solidFill>
              </a:rPr>
              <a:t>count</a:t>
            </a:r>
            <a:r>
              <a:rPr lang="el-GR" sz="1600" dirty="0" smtClean="0">
                <a:solidFill>
                  <a:srgbClr val="000000"/>
                </a:solidFill>
              </a:rPr>
              <a:t>[i</a:t>
            </a:r>
            <a:r>
              <a:rPr lang="el-GR" sz="1600" dirty="0" smtClean="0">
                <a:solidFill>
                  <a:srgbClr val="000000"/>
                </a:solidFill>
              </a:rPr>
              <a:t>]===</a:t>
            </a:r>
            <a:r>
              <a:rPr lang="el-GR" sz="1600" dirty="0" smtClean="0">
                <a:solidFill>
                  <a:srgbClr val="0000FF"/>
                </a:solidFill>
              </a:rPr>
              <a:t>0</a:t>
            </a:r>
            <a:r>
              <a:rPr lang="el-GR" sz="1600" dirty="0" smtClean="0">
                <a:solidFill>
                  <a:srgbClr val="000000"/>
                </a:solidFill>
              </a:rPr>
              <a:t>){</a:t>
            </a:r>
            <a:r>
              <a:rPr lang="el-GR" sz="1600" dirty="0" err="1" smtClean="0">
                <a:solidFill>
                  <a:srgbClr val="000000"/>
                </a:solidFill>
              </a:rPr>
              <a:t>generateNums</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br>
              <a:rPr lang="el-GR" sz="1600" dirty="0" smtClean="0">
                <a:solidFill>
                  <a:srgbClr val="000000"/>
                </a:solidFill>
              </a:rPr>
            </a:br>
            <a:r>
              <a:rPr lang="el-GR" sz="1600" dirty="0" smtClean="0">
                <a:solidFill>
                  <a:srgbClr val="000000"/>
                </a:solidFill>
              </a:rPr>
              <a:t>   </a:t>
            </a:r>
            <a:r>
              <a:rPr lang="el-GR" sz="1600" dirty="0" err="1" smtClean="0">
                <a:solidFill>
                  <a:srgbClr val="000000"/>
                </a:solidFill>
              </a:rPr>
              <a:t>addStorArray</a:t>
            </a:r>
            <a:r>
              <a:rPr lang="el-GR" sz="1600" dirty="0" smtClean="0">
                <a:solidFill>
                  <a:srgbClr val="000000"/>
                </a:solidFill>
              </a:rPr>
              <a:t>(</a:t>
            </a:r>
            <a:r>
              <a:rPr lang="el-GR" sz="1600" b="1" dirty="0" smtClean="0">
                <a:solidFill>
                  <a:srgbClr val="008000"/>
                </a:solidFill>
              </a:rPr>
              <a:t>"</a:t>
            </a:r>
            <a:r>
              <a:rPr lang="el-GR" sz="1600" b="1" dirty="0" err="1" smtClean="0">
                <a:solidFill>
                  <a:srgbClr val="008000"/>
                </a:solidFill>
              </a:rPr>
              <a:t>array"</a:t>
            </a:r>
            <a:r>
              <a:rPr lang="el-GR" sz="1600" dirty="0" err="1" smtClean="0">
                <a:solidFill>
                  <a:srgbClr val="000000"/>
                </a:solidFill>
              </a:rPr>
              <a:t>,mArray,mArray.length</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r>
              <a:rPr lang="el-GR" sz="1600" dirty="0" err="1" smtClean="0">
                <a:solidFill>
                  <a:srgbClr val="000000"/>
                </a:solidFill>
              </a:rPr>
              <a:t>createPracticeImg</a:t>
            </a:r>
            <a:r>
              <a:rPr lang="el-GR" sz="1600" dirty="0" smtClean="0">
                <a:solidFill>
                  <a:srgbClr val="000000"/>
                </a:solidFill>
              </a:rPr>
              <a:t>(</a:t>
            </a:r>
            <a:r>
              <a:rPr lang="el-GR" sz="1600" dirty="0" err="1" smtClean="0">
                <a:solidFill>
                  <a:srgbClr val="000000"/>
                </a:solidFill>
              </a:rPr>
              <a:t>grayImgValues</a:t>
            </a:r>
            <a:r>
              <a:rPr lang="el-GR" sz="1600" dirty="0" smtClean="0">
                <a:solidFill>
                  <a:srgbClr val="000000"/>
                </a:solidFill>
              </a:rPr>
              <a:t>); </a:t>
            </a:r>
            <a:r>
              <a:rPr lang="el-GR" sz="1600" i="1" dirty="0" smtClean="0">
                <a:solidFill>
                  <a:srgbClr val="808080"/>
                </a:solidFill>
              </a:rPr>
              <a:t>// Η συνάρτηση βρίσκεται στο παρόν αρχείο.</a:t>
            </a:r>
            <a:br>
              <a:rPr lang="el-GR" sz="1600" i="1" dirty="0" smtClean="0">
                <a:solidFill>
                  <a:srgbClr val="808080"/>
                </a:solidFill>
              </a:rPr>
            </a:br>
            <a:r>
              <a:rPr lang="el-GR" sz="1600" dirty="0" smtClean="0">
                <a:solidFill>
                  <a:srgbClr val="000000"/>
                </a:solidFill>
              </a:rPr>
              <a:t>}</a:t>
            </a:r>
            <a:endParaRPr lang="el-GR" sz="1600" dirty="0" smtClean="0"/>
          </a:p>
          <a:p>
            <a:pPr>
              <a:buNone/>
            </a:pPr>
            <a:r>
              <a:rPr lang="el-GR" sz="1600" dirty="0" smtClean="0">
                <a:solidFill>
                  <a:srgbClr val="000000"/>
                </a:solidFill>
              </a:rPr>
              <a:t/>
            </a:r>
            <a:br>
              <a:rPr lang="el-GR" sz="1600" dirty="0" smtClean="0">
                <a:solidFill>
                  <a:srgbClr val="000000"/>
                </a:solidFill>
              </a:rPr>
            </a:br>
            <a:endParaRPr lang="el-GR" sz="1600" dirty="0"/>
          </a:p>
        </p:txBody>
      </p:sp>
      <p:cxnSp>
        <p:nvCxnSpPr>
          <p:cNvPr id="4" name="3 - Ευθεία γραμμή σύνδεσης"/>
          <p:cNvCxnSpPr/>
          <p:nvPr/>
        </p:nvCxnSpPr>
        <p:spPr>
          <a:xfrm rot="5400000">
            <a:off x="-1040524" y="4093357"/>
            <a:ext cx="4477406"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898638" y="1610948"/>
            <a:ext cx="268014" cy="2413481"/>
          </a:xfrm>
          <a:prstGeom prst="rect">
            <a:avLst/>
          </a:prstGeom>
          <a:noFill/>
        </p:spPr>
        <p:txBody>
          <a:bodyPr wrap="square" rtlCol="0">
            <a:spAutoFit/>
          </a:bodyPr>
          <a:lstStyle/>
          <a:p>
            <a:pPr>
              <a:lnSpc>
                <a:spcPts val="1800"/>
              </a:lnSpc>
            </a:pPr>
            <a:r>
              <a:rPr lang="el-GR" sz="1400" dirty="0" smtClean="0"/>
              <a:t>1</a:t>
            </a:r>
          </a:p>
          <a:p>
            <a:pPr>
              <a:lnSpc>
                <a:spcPts val="1800"/>
              </a:lnSpc>
            </a:pPr>
            <a:r>
              <a:rPr lang="el-GR" sz="1400" dirty="0" smtClean="0"/>
              <a:t>23456789</a:t>
            </a:r>
          </a:p>
          <a:p>
            <a:pPr>
              <a:lnSpc>
                <a:spcPts val="1900"/>
              </a:lnSpc>
            </a:pPr>
            <a:r>
              <a:rPr lang="el-GR" dirty="0" smtClean="0"/>
              <a:t> </a:t>
            </a:r>
            <a:endParaRPr lang="el-GR" dirty="0"/>
          </a:p>
        </p:txBody>
      </p:sp>
      <p:sp>
        <p:nvSpPr>
          <p:cNvPr id="6" name="5 - TextBox"/>
          <p:cNvSpPr txBox="1"/>
          <p:nvPr/>
        </p:nvSpPr>
        <p:spPr>
          <a:xfrm>
            <a:off x="716531" y="3757762"/>
            <a:ext cx="493982" cy="2379241"/>
          </a:xfrm>
          <a:prstGeom prst="rect">
            <a:avLst/>
          </a:prstGeom>
          <a:noFill/>
        </p:spPr>
        <p:txBody>
          <a:bodyPr wrap="square" rtlCol="0">
            <a:spAutoFit/>
          </a:bodyPr>
          <a:lstStyle/>
          <a:p>
            <a:pPr algn="r">
              <a:lnSpc>
                <a:spcPts val="1800"/>
              </a:lnSpc>
            </a:pPr>
            <a:r>
              <a:rPr lang="el-GR" sz="1400" dirty="0" smtClean="0"/>
              <a:t>10</a:t>
            </a:r>
          </a:p>
          <a:p>
            <a:pPr algn="r">
              <a:lnSpc>
                <a:spcPts val="1800"/>
              </a:lnSpc>
            </a:pPr>
            <a:r>
              <a:rPr lang="el-GR" sz="1400" dirty="0" smtClean="0"/>
              <a:t>11</a:t>
            </a:r>
          </a:p>
          <a:p>
            <a:pPr algn="r">
              <a:lnSpc>
                <a:spcPts val="1800"/>
              </a:lnSpc>
            </a:pPr>
            <a:r>
              <a:rPr lang="el-GR" sz="1400" dirty="0" smtClean="0"/>
              <a:t>12</a:t>
            </a:r>
          </a:p>
          <a:p>
            <a:pPr algn="r">
              <a:lnSpc>
                <a:spcPts val="1800"/>
              </a:lnSpc>
            </a:pPr>
            <a:r>
              <a:rPr lang="el-GR" sz="1400" dirty="0" smtClean="0"/>
              <a:t>13</a:t>
            </a:r>
          </a:p>
          <a:p>
            <a:pPr algn="r">
              <a:lnSpc>
                <a:spcPts val="1800"/>
              </a:lnSpc>
            </a:pPr>
            <a:r>
              <a:rPr lang="el-GR" sz="1400" dirty="0" smtClean="0"/>
              <a:t>14</a:t>
            </a:r>
          </a:p>
          <a:p>
            <a:pPr algn="r">
              <a:lnSpc>
                <a:spcPts val="1800"/>
              </a:lnSpc>
            </a:pPr>
            <a:r>
              <a:rPr lang="el-GR" sz="1400" dirty="0" smtClean="0"/>
              <a:t>15</a:t>
            </a:r>
          </a:p>
          <a:p>
            <a:pPr algn="r">
              <a:lnSpc>
                <a:spcPts val="1800"/>
              </a:lnSpc>
            </a:pPr>
            <a:r>
              <a:rPr lang="el-GR" sz="1400" dirty="0" smtClean="0"/>
              <a:t>16</a:t>
            </a:r>
          </a:p>
          <a:p>
            <a:pPr algn="r">
              <a:lnSpc>
                <a:spcPts val="1800"/>
              </a:lnSpc>
            </a:pPr>
            <a:r>
              <a:rPr lang="el-GR" sz="1400" dirty="0" smtClean="0"/>
              <a:t>17</a:t>
            </a:r>
          </a:p>
          <a:p>
            <a:pPr algn="r">
              <a:lnSpc>
                <a:spcPts val="1800"/>
              </a:lnSpc>
            </a:pPr>
            <a:r>
              <a:rPr lang="el-GR" sz="1400" dirty="0" smtClean="0"/>
              <a:t>18</a:t>
            </a:r>
          </a:p>
          <a:p>
            <a:pPr algn="r">
              <a:lnSpc>
                <a:spcPts val="1800"/>
              </a:lnSpc>
            </a:pPr>
            <a:r>
              <a:rPr lang="el-GR" sz="1400" dirty="0" smtClean="0"/>
              <a:t>19</a:t>
            </a: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l-GR" dirty="0" smtClean="0"/>
              <a:t>Αναλόγως με την επιλογή του αλγορίθμου </a:t>
            </a:r>
            <a:r>
              <a:rPr lang="el-GR" dirty="0" smtClean="0"/>
              <a:t>ΨΕΕ για εξάσκηση </a:t>
            </a:r>
            <a:r>
              <a:rPr lang="el-GR" dirty="0" smtClean="0"/>
              <a:t>εμφανίζεται το κατάλληλο πεδίο </a:t>
            </a:r>
            <a:r>
              <a:rPr lang="el-GR" dirty="0" smtClean="0"/>
              <a:t>για </a:t>
            </a:r>
            <a:r>
              <a:rPr lang="el-GR" dirty="0" smtClean="0"/>
              <a:t>εισαγωγή απάντησης. </a:t>
            </a:r>
            <a:r>
              <a:rPr lang="el-GR" dirty="0" smtClean="0"/>
              <a:t>Η συνάρτηση που ρυθμίζει αυτές τις παραμέτρους είναι η </a:t>
            </a:r>
            <a:r>
              <a:rPr lang="el-GR" dirty="0" err="1" smtClean="0"/>
              <a:t>setDisplayProperties</a:t>
            </a:r>
            <a:r>
              <a:rPr lang="el-GR" dirty="0" smtClean="0"/>
              <a:t>. 	</a:t>
            </a:r>
          </a:p>
          <a:p>
            <a:pPr marL="514350" indent="-514350">
              <a:buFont typeface="+mj-lt"/>
              <a:buAutoNum type="arabicPeriod"/>
            </a:pPr>
            <a:r>
              <a:rPr lang="el-GR" dirty="0" smtClean="0"/>
              <a:t>Για έναν ακέραιο αριθμό η συνάρτηση </a:t>
            </a:r>
            <a:r>
              <a:rPr lang="el-GR" dirty="0" err="1" smtClean="0"/>
              <a:t>checkAnswer</a:t>
            </a:r>
            <a:r>
              <a:rPr lang="el-GR" dirty="0" smtClean="0"/>
              <a:t>().</a:t>
            </a:r>
          </a:p>
          <a:p>
            <a:pPr marL="514350" indent="-514350">
              <a:buFont typeface="+mj-lt"/>
              <a:buAutoNum type="arabicPeriod"/>
            </a:pPr>
            <a:r>
              <a:rPr lang="el-GR" dirty="0" smtClean="0"/>
              <a:t>Για έναν πίνακα ακεραίων η συνάρτηση </a:t>
            </a:r>
            <a:r>
              <a:rPr lang="el-GR" dirty="0" err="1" smtClean="0"/>
              <a:t>checkAnswerHists</a:t>
            </a:r>
            <a:r>
              <a:rPr lang="el-GR" dirty="0" smtClean="0"/>
              <a:t>().</a:t>
            </a:r>
            <a:endParaRPr lang="el-GR" dirty="0" smtClean="0"/>
          </a:p>
        </p:txBody>
      </p:sp>
      <p:pic>
        <p:nvPicPr>
          <p:cNvPr id="6" name="Picture 2"/>
          <p:cNvPicPr>
            <a:picLocks noChangeAspect="1" noChangeArrowheads="1"/>
          </p:cNvPicPr>
          <p:nvPr/>
        </p:nvPicPr>
        <p:blipFill>
          <a:blip r:embed="rId3"/>
          <a:srcRect l="48596" t="7668" b="43966"/>
          <a:stretch>
            <a:fillRect/>
          </a:stretch>
        </p:blipFill>
        <p:spPr bwMode="auto">
          <a:xfrm>
            <a:off x="1371613" y="4035972"/>
            <a:ext cx="4619297" cy="2443654"/>
          </a:xfrm>
          <a:prstGeom prst="rect">
            <a:avLst/>
          </a:prstGeom>
          <a:noFill/>
          <a:ln w="9525">
            <a:noFill/>
            <a:miter lim="800000"/>
            <a:headEnd/>
            <a:tailEnd/>
          </a:ln>
          <a:effectLst/>
        </p:spPr>
      </p:pic>
      <p:pic>
        <p:nvPicPr>
          <p:cNvPr id="7" name="Picture 3"/>
          <p:cNvPicPr>
            <a:picLocks noChangeAspect="1" noChangeArrowheads="1"/>
          </p:cNvPicPr>
          <p:nvPr/>
        </p:nvPicPr>
        <p:blipFill>
          <a:blip r:embed="rId4"/>
          <a:srcRect l="49592" t="6789" b="44504"/>
          <a:stretch>
            <a:fillRect/>
          </a:stretch>
        </p:blipFill>
        <p:spPr bwMode="auto">
          <a:xfrm>
            <a:off x="6353495" y="3951193"/>
            <a:ext cx="4451131" cy="2418076"/>
          </a:xfrm>
          <a:prstGeom prst="rect">
            <a:avLst/>
          </a:prstGeom>
          <a:noFill/>
          <a:ln w="9525">
            <a:noFill/>
            <a:miter lim="800000"/>
            <a:headEnd/>
            <a:tailEnd/>
          </a:ln>
          <a:effectLst/>
        </p:spPr>
      </p:pic>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766536" cy="5032829"/>
          </a:xfrm>
        </p:spPr>
        <p:txBody>
          <a:bodyPr rtlCol="0">
            <a:noAutofit/>
          </a:bodyPr>
          <a:lstStyle/>
          <a:p>
            <a:r>
              <a:rPr lang="en-US" sz="1600" b="1" dirty="0" smtClean="0">
                <a:solidFill>
                  <a:srgbClr val="000080"/>
                </a:solidFill>
              </a:rPr>
              <a:t>function </a:t>
            </a:r>
            <a:r>
              <a:rPr lang="en-US" sz="1600" dirty="0" err="1" smtClean="0">
                <a:solidFill>
                  <a:srgbClr val="000000"/>
                </a:solidFill>
              </a:rPr>
              <a:t>setDisplayProperties</a:t>
            </a:r>
            <a:r>
              <a:rPr lang="el-GR" sz="1600" dirty="0" smtClean="0">
                <a:solidFill>
                  <a:srgbClr val="000000"/>
                </a:solidFill>
              </a:rPr>
              <a:t>(){</a:t>
            </a:r>
            <a:br>
              <a:rPr lang="el-GR" sz="1600" dirty="0" smtClean="0">
                <a:solidFill>
                  <a:srgbClr val="000000"/>
                </a:solidFill>
              </a:rPr>
            </a:br>
            <a:r>
              <a:rPr lang="en-US" sz="1600" b="1" dirty="0" err="1" smtClean="0">
                <a:solidFill>
                  <a:srgbClr val="000080"/>
                </a:solidFill>
              </a:rPr>
              <a:t>var</a:t>
            </a:r>
            <a:r>
              <a:rPr lang="en-US" sz="1600" b="1" dirty="0" smtClean="0">
                <a:solidFill>
                  <a:srgbClr val="000080"/>
                </a:solidFill>
              </a:rPr>
              <a:t> </a:t>
            </a:r>
            <a:r>
              <a:rPr lang="en-US" sz="1600" dirty="0" smtClean="0">
                <a:solidFill>
                  <a:srgbClr val="000000"/>
                </a:solidFill>
              </a:rPr>
              <a:t>prop</a:t>
            </a:r>
            <a:r>
              <a:rPr lang="el-GR" sz="1600" dirty="0" smtClean="0">
                <a:solidFill>
                  <a:srgbClr val="000000"/>
                </a:solidFill>
              </a:rPr>
              <a:t>=</a:t>
            </a:r>
            <a:r>
              <a:rPr lang="en-US" sz="1600" dirty="0" err="1" smtClean="0">
                <a:solidFill>
                  <a:srgbClr val="000000"/>
                </a:solidFill>
              </a:rPr>
              <a:t>getLocItem</a:t>
            </a:r>
            <a:r>
              <a:rPr lang="el-GR" sz="1600" dirty="0" smtClean="0">
                <a:solidFill>
                  <a:srgbClr val="000000"/>
                </a:solidFill>
              </a:rPr>
              <a:t>(</a:t>
            </a:r>
            <a:r>
              <a:rPr lang="el-GR" sz="1600" b="1" dirty="0" smtClean="0">
                <a:solidFill>
                  <a:srgbClr val="008000"/>
                </a:solidFill>
              </a:rPr>
              <a:t>'</a:t>
            </a:r>
            <a:r>
              <a:rPr lang="en-US" sz="1600" b="1" dirty="0" err="1" smtClean="0">
                <a:solidFill>
                  <a:srgbClr val="008000"/>
                </a:solidFill>
              </a:rPr>
              <a:t>practiceAlg</a:t>
            </a:r>
            <a:r>
              <a:rPr lang="el-GR" sz="1600" b="1" dirty="0" smtClean="0">
                <a:solidFill>
                  <a:srgbClr val="008000"/>
                </a:solidFill>
              </a:rPr>
              <a:t>'</a:t>
            </a:r>
            <a:r>
              <a:rPr lang="el-GR" sz="1600" dirty="0" smtClean="0">
                <a:solidFill>
                  <a:srgbClr val="000000"/>
                </a:solidFill>
              </a:rPr>
              <a:t>); </a:t>
            </a:r>
            <a:r>
              <a:rPr lang="el-GR" sz="1600" dirty="0" smtClean="0">
                <a:solidFill>
                  <a:srgbClr val="000000"/>
                </a:solidFill>
              </a:rPr>
              <a:t>  </a:t>
            </a:r>
            <a:r>
              <a:rPr lang="el-GR" sz="1600" i="1" dirty="0" smtClean="0">
                <a:solidFill>
                  <a:srgbClr val="808080"/>
                </a:solidFill>
              </a:rPr>
              <a:t>// </a:t>
            </a:r>
            <a:r>
              <a:rPr lang="el-GR" sz="1600" i="1" dirty="0" smtClean="0">
                <a:solidFill>
                  <a:srgbClr val="808080"/>
                </a:solidFill>
              </a:rPr>
              <a:t>Ελέγχει τον τρέχον αλγόριθμο.</a:t>
            </a:r>
            <a:br>
              <a:rPr lang="el-GR" sz="1600" i="1" dirty="0" smtClean="0">
                <a:solidFill>
                  <a:srgbClr val="808080"/>
                </a:solidFill>
              </a:rPr>
            </a:br>
            <a:r>
              <a:rPr lang="en-US" sz="1600" b="1" dirty="0" err="1" smtClean="0">
                <a:solidFill>
                  <a:srgbClr val="000080"/>
                </a:solidFill>
              </a:rPr>
              <a:t>var</a:t>
            </a:r>
            <a:r>
              <a:rPr lang="en-US" sz="1600" b="1" dirty="0" smtClean="0">
                <a:solidFill>
                  <a:srgbClr val="000080"/>
                </a:solidFill>
              </a:rPr>
              <a:t> </a:t>
            </a:r>
            <a:r>
              <a:rPr lang="en-US" sz="1600" dirty="0" err="1" smtClean="0">
                <a:solidFill>
                  <a:srgbClr val="000000"/>
                </a:solidFill>
              </a:rPr>
              <a:t>i</a:t>
            </a:r>
            <a:r>
              <a:rPr lang="el-GR" sz="1600" dirty="0" smtClean="0">
                <a:solidFill>
                  <a:srgbClr val="000000"/>
                </a:solidFill>
              </a:rPr>
              <a:t>;</a:t>
            </a:r>
            <a:br>
              <a:rPr lang="el-GR" sz="1600" dirty="0" smtClean="0">
                <a:solidFill>
                  <a:srgbClr val="000000"/>
                </a:solidFill>
              </a:rPr>
            </a:br>
            <a:r>
              <a:rPr lang="en-US" sz="1600" b="1" dirty="0" err="1" smtClean="0">
                <a:solidFill>
                  <a:srgbClr val="000080"/>
                </a:solidFill>
              </a:rPr>
              <a:t>var</a:t>
            </a:r>
            <a:r>
              <a:rPr lang="en-US" sz="1600" b="1" dirty="0" smtClean="0">
                <a:solidFill>
                  <a:srgbClr val="000080"/>
                </a:solidFill>
              </a:rPr>
              <a:t> </a:t>
            </a:r>
            <a:r>
              <a:rPr lang="en-US" sz="1600" dirty="0" smtClean="0">
                <a:solidFill>
                  <a:srgbClr val="000000"/>
                </a:solidFill>
              </a:rPr>
              <a:t>title</a:t>
            </a:r>
            <a:r>
              <a:rPr lang="el-GR" sz="1600" dirty="0" smtClean="0">
                <a:solidFill>
                  <a:srgbClr val="000000"/>
                </a:solidFill>
              </a:rPr>
              <a:t>=$(</a:t>
            </a:r>
            <a:r>
              <a:rPr lang="el-GR" sz="1600" b="1" dirty="0" smtClean="0">
                <a:solidFill>
                  <a:srgbClr val="008000"/>
                </a:solidFill>
              </a:rPr>
              <a:t>'.</a:t>
            </a:r>
            <a:r>
              <a:rPr lang="en-US" sz="1600" b="1" dirty="0" smtClean="0">
                <a:solidFill>
                  <a:srgbClr val="008000"/>
                </a:solidFill>
              </a:rPr>
              <a:t>info</a:t>
            </a:r>
            <a:r>
              <a:rPr lang="el-GR" sz="1600" b="1" dirty="0" smtClean="0">
                <a:solidFill>
                  <a:srgbClr val="008000"/>
                </a:solidFill>
              </a:rPr>
              <a:t>-</a:t>
            </a:r>
            <a:r>
              <a:rPr lang="en-US" sz="1600" b="1" dirty="0" smtClean="0">
                <a:solidFill>
                  <a:srgbClr val="008000"/>
                </a:solidFill>
              </a:rPr>
              <a:t>link</a:t>
            </a:r>
            <a:r>
              <a:rPr lang="el-GR" sz="1600" b="1" dirty="0" smtClean="0">
                <a:solidFill>
                  <a:srgbClr val="008000"/>
                </a:solidFill>
              </a:rPr>
              <a:t>'</a:t>
            </a:r>
            <a:r>
              <a:rPr lang="el-GR" sz="1600" dirty="0" smtClean="0">
                <a:solidFill>
                  <a:srgbClr val="000000"/>
                </a:solidFill>
              </a:rPr>
              <a:t>); </a:t>
            </a:r>
            <a:r>
              <a:rPr lang="el-GR" sz="1600" i="1" dirty="0" smtClean="0">
                <a:solidFill>
                  <a:srgbClr val="808080"/>
                </a:solidFill>
              </a:rPr>
              <a:t>// Γραπώνει την κλάση </a:t>
            </a:r>
            <a:r>
              <a:rPr lang="en-US" sz="1600" i="1" dirty="0" smtClean="0">
                <a:solidFill>
                  <a:srgbClr val="808080"/>
                </a:solidFill>
              </a:rPr>
              <a:t>info</a:t>
            </a:r>
            <a:r>
              <a:rPr lang="el-GR" sz="1600" i="1" dirty="0" smtClean="0">
                <a:solidFill>
                  <a:srgbClr val="808080"/>
                </a:solidFill>
              </a:rPr>
              <a:t>-</a:t>
            </a:r>
            <a:r>
              <a:rPr lang="en-US" sz="1600" i="1" dirty="0" smtClean="0">
                <a:solidFill>
                  <a:srgbClr val="808080"/>
                </a:solidFill>
              </a:rPr>
              <a:t>link</a:t>
            </a:r>
            <a:r>
              <a:rPr lang="el-GR" sz="1600" i="1" dirty="0" smtClean="0">
                <a:solidFill>
                  <a:srgbClr val="808080"/>
                </a:solidFill>
              </a:rPr>
              <a:t>.</a:t>
            </a:r>
            <a:br>
              <a:rPr lang="el-GR" sz="1600" i="1" dirty="0" smtClean="0">
                <a:solidFill>
                  <a:srgbClr val="808080"/>
                </a:solidFill>
              </a:rPr>
            </a:br>
            <a:r>
              <a:rPr lang="en-US" sz="1600" b="1" dirty="0" err="1" smtClean="0">
                <a:solidFill>
                  <a:srgbClr val="000080"/>
                </a:solidFill>
              </a:rPr>
              <a:t>var</a:t>
            </a:r>
            <a:r>
              <a:rPr lang="en-US" sz="1600" b="1" dirty="0" smtClean="0">
                <a:solidFill>
                  <a:srgbClr val="000080"/>
                </a:solidFill>
              </a:rPr>
              <a:t> </a:t>
            </a:r>
            <a:r>
              <a:rPr lang="en-US" sz="1600" dirty="0" err="1" smtClean="0">
                <a:solidFill>
                  <a:srgbClr val="000000"/>
                </a:solidFill>
              </a:rPr>
              <a:t>switchInputs</a:t>
            </a:r>
            <a:r>
              <a:rPr lang="el-GR" sz="1600" dirty="0" smtClean="0">
                <a:solidFill>
                  <a:srgbClr val="000000"/>
                </a:solidFill>
              </a:rPr>
              <a:t>=$(</a:t>
            </a:r>
            <a:r>
              <a:rPr lang="el-GR" sz="1600" b="1" dirty="0" smtClean="0">
                <a:solidFill>
                  <a:srgbClr val="008000"/>
                </a:solidFill>
              </a:rPr>
              <a:t>'.</a:t>
            </a:r>
            <a:r>
              <a:rPr lang="en-US" sz="1600" b="1" dirty="0" err="1" smtClean="0">
                <a:solidFill>
                  <a:srgbClr val="008000"/>
                </a:solidFill>
              </a:rPr>
              <a:t>switchInputs</a:t>
            </a:r>
            <a:r>
              <a:rPr lang="el-GR" sz="1600" b="1" dirty="0" smtClean="0">
                <a:solidFill>
                  <a:srgbClr val="008000"/>
                </a:solidFill>
              </a:rPr>
              <a:t>'</a:t>
            </a:r>
            <a:r>
              <a:rPr lang="el-GR" sz="1600" dirty="0" smtClean="0">
                <a:solidFill>
                  <a:srgbClr val="000000"/>
                </a:solidFill>
              </a:rPr>
              <a:t>);</a:t>
            </a:r>
            <a:br>
              <a:rPr lang="el-GR" sz="1600" dirty="0" smtClean="0">
                <a:solidFill>
                  <a:srgbClr val="000000"/>
                </a:solidFill>
              </a:rPr>
            </a:br>
            <a:endParaRPr lang="el-GR" sz="1600" dirty="0" smtClean="0">
              <a:solidFill>
                <a:srgbClr val="000000"/>
              </a:solidFill>
            </a:endParaRPr>
          </a:p>
          <a:p>
            <a:r>
              <a:rPr lang="en-US" sz="1600" b="1" dirty="0" smtClean="0">
                <a:solidFill>
                  <a:srgbClr val="000080"/>
                </a:solidFill>
              </a:rPr>
              <a:t>switch </a:t>
            </a:r>
            <a:r>
              <a:rPr lang="el-GR" sz="1600" dirty="0" smtClean="0">
                <a:solidFill>
                  <a:srgbClr val="000000"/>
                </a:solidFill>
              </a:rPr>
              <a:t>(</a:t>
            </a:r>
            <a:r>
              <a:rPr lang="en-US" sz="1600" dirty="0" smtClean="0">
                <a:solidFill>
                  <a:srgbClr val="000000"/>
                </a:solidFill>
              </a:rPr>
              <a:t>prop</a:t>
            </a:r>
            <a:r>
              <a:rPr lang="el-GR" sz="1600" dirty="0" smtClean="0">
                <a:solidFill>
                  <a:srgbClr val="000000"/>
                </a:solidFill>
              </a:rPr>
              <a:t>) {</a:t>
            </a:r>
            <a:br>
              <a:rPr lang="el-GR" sz="1600" dirty="0" smtClean="0">
                <a:solidFill>
                  <a:srgbClr val="000000"/>
                </a:solidFill>
              </a:rPr>
            </a:br>
            <a:r>
              <a:rPr lang="el-GR" sz="1600" dirty="0" smtClean="0">
                <a:solidFill>
                  <a:srgbClr val="000000"/>
                </a:solidFill>
              </a:rPr>
              <a:t>	</a:t>
            </a:r>
            <a:r>
              <a:rPr lang="en-US" sz="1600" b="1" dirty="0" smtClean="0">
                <a:solidFill>
                  <a:srgbClr val="000080"/>
                </a:solidFill>
              </a:rPr>
              <a:t>case </a:t>
            </a:r>
            <a:r>
              <a:rPr lang="el-GR" sz="1600" b="1" dirty="0" smtClean="0">
                <a:solidFill>
                  <a:srgbClr val="008000"/>
                </a:solidFill>
              </a:rPr>
              <a:t>"</a:t>
            </a:r>
            <a:r>
              <a:rPr lang="en-US" sz="1600" b="1" dirty="0" smtClean="0">
                <a:solidFill>
                  <a:srgbClr val="008000"/>
                </a:solidFill>
              </a:rPr>
              <a:t>histogram</a:t>
            </a:r>
            <a:r>
              <a:rPr lang="el-GR" sz="1600" b="1" dirty="0" smtClean="0">
                <a:solidFill>
                  <a:srgbClr val="008000"/>
                </a:solidFill>
              </a:rPr>
              <a:t>"</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r>
              <a:rPr lang="en-US" sz="1600" dirty="0" smtClean="0">
                <a:solidFill>
                  <a:srgbClr val="000000"/>
                </a:solidFill>
              </a:rPr>
              <a:t>title</a:t>
            </a:r>
            <a:r>
              <a:rPr lang="el-GR" sz="1600" dirty="0" smtClean="0">
                <a:solidFill>
                  <a:srgbClr val="000000"/>
                </a:solidFill>
              </a:rPr>
              <a:t>.</a:t>
            </a:r>
            <a:r>
              <a:rPr lang="en-US" sz="1600" dirty="0" err="1" smtClean="0">
                <a:solidFill>
                  <a:srgbClr val="000000"/>
                </a:solidFill>
              </a:rPr>
              <a:t>removeClass</a:t>
            </a:r>
            <a:r>
              <a:rPr lang="el-GR" sz="1600" dirty="0" smtClean="0">
                <a:solidFill>
                  <a:srgbClr val="000000"/>
                </a:solidFill>
              </a:rPr>
              <a:t>(</a:t>
            </a:r>
            <a:r>
              <a:rPr lang="el-GR" sz="1600" b="1" dirty="0" smtClean="0">
                <a:solidFill>
                  <a:srgbClr val="008000"/>
                </a:solidFill>
              </a:rPr>
              <a:t>"</a:t>
            </a:r>
            <a:r>
              <a:rPr lang="en-US" sz="1600" b="1" dirty="0" smtClean="0">
                <a:solidFill>
                  <a:srgbClr val="008000"/>
                </a:solidFill>
              </a:rPr>
              <a:t>active</a:t>
            </a:r>
            <a:r>
              <a:rPr lang="el-GR" sz="1600" b="1" dirty="0" smtClean="0">
                <a:solidFill>
                  <a:srgbClr val="008000"/>
                </a:solidFill>
              </a:rPr>
              <a:t>"</a:t>
            </a:r>
            <a:r>
              <a:rPr lang="el-GR" sz="1600" dirty="0" smtClean="0">
                <a:solidFill>
                  <a:srgbClr val="000000"/>
                </a:solidFill>
              </a:rPr>
              <a:t>); </a:t>
            </a:r>
            <a:r>
              <a:rPr lang="el-GR" sz="1600" i="1" dirty="0" smtClean="0">
                <a:solidFill>
                  <a:srgbClr val="808080"/>
                </a:solidFill>
              </a:rPr>
              <a:t>// Αφαιρεί από όλη την κλάση την ιδιότητα </a:t>
            </a:r>
            <a:r>
              <a:rPr lang="en-US" sz="1600" i="1" dirty="0" smtClean="0">
                <a:solidFill>
                  <a:srgbClr val="808080"/>
                </a:solidFill>
              </a:rPr>
              <a:t>active</a:t>
            </a:r>
            <a:r>
              <a:rPr lang="el-GR" sz="1600" i="1" dirty="0" smtClean="0">
                <a:solidFill>
                  <a:srgbClr val="808080"/>
                </a:solidFill>
              </a:rPr>
              <a:t>.</a:t>
            </a:r>
            <a:br>
              <a:rPr lang="el-GR" sz="1600" i="1" dirty="0" smtClean="0">
                <a:solidFill>
                  <a:srgbClr val="808080"/>
                </a:solidFill>
              </a:rPr>
            </a:br>
            <a:r>
              <a:rPr lang="el-GR" sz="1600" i="1" dirty="0" smtClean="0">
                <a:solidFill>
                  <a:srgbClr val="808080"/>
                </a:solidFill>
              </a:rPr>
              <a:t>		</a:t>
            </a:r>
            <a:r>
              <a:rPr lang="en-US" sz="1600" dirty="0" smtClean="0">
                <a:solidFill>
                  <a:srgbClr val="000000"/>
                </a:solidFill>
              </a:rPr>
              <a:t>title</a:t>
            </a:r>
            <a:r>
              <a:rPr lang="el-GR" sz="1600" dirty="0" smtClean="0">
                <a:solidFill>
                  <a:srgbClr val="000000"/>
                </a:solidFill>
              </a:rPr>
              <a:t>.</a:t>
            </a:r>
            <a:r>
              <a:rPr lang="en-US" sz="1600" dirty="0" err="1" smtClean="0">
                <a:solidFill>
                  <a:srgbClr val="000000"/>
                </a:solidFill>
              </a:rPr>
              <a:t>eq</a:t>
            </a:r>
            <a:r>
              <a:rPr lang="el-GR" sz="1600" dirty="0" smtClean="0">
                <a:solidFill>
                  <a:srgbClr val="000000"/>
                </a:solidFill>
              </a:rPr>
              <a:t>(</a:t>
            </a:r>
            <a:r>
              <a:rPr lang="el-GR" sz="1600" dirty="0" smtClean="0">
                <a:solidFill>
                  <a:srgbClr val="0000FF"/>
                </a:solidFill>
              </a:rPr>
              <a:t>0</a:t>
            </a:r>
            <a:r>
              <a:rPr lang="el-GR" sz="1600" dirty="0" smtClean="0">
                <a:solidFill>
                  <a:srgbClr val="000000"/>
                </a:solidFill>
              </a:rPr>
              <a:t>).</a:t>
            </a:r>
            <a:r>
              <a:rPr lang="en-US" sz="1600" dirty="0" err="1" smtClean="0">
                <a:solidFill>
                  <a:srgbClr val="000000"/>
                </a:solidFill>
              </a:rPr>
              <a:t>addClass</a:t>
            </a:r>
            <a:r>
              <a:rPr lang="el-GR" sz="1600" dirty="0" smtClean="0">
                <a:solidFill>
                  <a:srgbClr val="000000"/>
                </a:solidFill>
              </a:rPr>
              <a:t>(</a:t>
            </a:r>
            <a:r>
              <a:rPr lang="el-GR" sz="1600" b="1" dirty="0" smtClean="0">
                <a:solidFill>
                  <a:srgbClr val="008000"/>
                </a:solidFill>
              </a:rPr>
              <a:t>"</a:t>
            </a:r>
            <a:r>
              <a:rPr lang="en-US" sz="1600" b="1" dirty="0" smtClean="0">
                <a:solidFill>
                  <a:srgbClr val="008000"/>
                </a:solidFill>
              </a:rPr>
              <a:t>active</a:t>
            </a:r>
            <a:r>
              <a:rPr lang="el-GR" sz="1600" b="1" dirty="0" smtClean="0">
                <a:solidFill>
                  <a:srgbClr val="008000"/>
                </a:solidFill>
              </a:rPr>
              <a:t>"</a:t>
            </a:r>
            <a:r>
              <a:rPr lang="el-GR" sz="1600" dirty="0" smtClean="0">
                <a:solidFill>
                  <a:srgbClr val="000000"/>
                </a:solidFill>
              </a:rPr>
              <a:t>); </a:t>
            </a:r>
            <a:r>
              <a:rPr lang="el-GR" sz="1600" i="1" dirty="0" smtClean="0">
                <a:solidFill>
                  <a:srgbClr val="808080"/>
                </a:solidFill>
              </a:rPr>
              <a:t>// Προσθέτει μόνο στο πρώτο στοιχείο την ιδιότητα </a:t>
            </a:r>
            <a:r>
              <a:rPr lang="en-US" sz="1600" i="1" dirty="0" smtClean="0">
                <a:solidFill>
                  <a:srgbClr val="808080"/>
                </a:solidFill>
              </a:rPr>
              <a:t>active</a:t>
            </a:r>
            <a:r>
              <a:rPr lang="el-GR" sz="1600" i="1" dirty="0" smtClean="0">
                <a:solidFill>
                  <a:srgbClr val="808080"/>
                </a:solidFill>
              </a:rPr>
              <a:t>. </a:t>
            </a:r>
            <a:br>
              <a:rPr lang="el-GR" sz="1600" i="1" dirty="0" smtClean="0">
                <a:solidFill>
                  <a:srgbClr val="808080"/>
                </a:solidFill>
              </a:rPr>
            </a:br>
            <a:r>
              <a:rPr lang="el-GR" sz="1600" i="1" dirty="0" smtClean="0">
                <a:solidFill>
                  <a:srgbClr val="808080"/>
                </a:solidFill>
              </a:rPr>
              <a:t>		</a:t>
            </a:r>
            <a:r>
              <a:rPr lang="el-GR" sz="1600" dirty="0" err="1" smtClean="0">
                <a:solidFill>
                  <a:srgbClr val="000000"/>
                </a:solidFill>
              </a:rPr>
              <a:t>switchInputs.html</a:t>
            </a:r>
            <a:r>
              <a:rPr lang="el-GR" sz="1600" dirty="0" smtClean="0">
                <a:solidFill>
                  <a:srgbClr val="000000"/>
                </a:solidFill>
              </a:rPr>
              <a:t>(</a:t>
            </a:r>
            <a:r>
              <a:rPr lang="el-GR" sz="1600" dirty="0" err="1" smtClean="0">
                <a:solidFill>
                  <a:srgbClr val="000000"/>
                </a:solidFill>
              </a:rPr>
              <a:t>switchInps.arrayGrid</a:t>
            </a:r>
            <a:r>
              <a:rPr lang="el-GR" sz="1600" dirty="0" smtClean="0">
                <a:solidFill>
                  <a:srgbClr val="000000"/>
                </a:solidFill>
              </a:rPr>
              <a:t>); </a:t>
            </a:r>
            <a:r>
              <a:rPr lang="el-GR" sz="1600" i="1" dirty="0" smtClean="0">
                <a:solidFill>
                  <a:srgbClr val="808080"/>
                </a:solidFill>
              </a:rPr>
              <a:t>// Αλλάζει τα </a:t>
            </a:r>
            <a:r>
              <a:rPr lang="el-GR" sz="1600" i="1" dirty="0" err="1" smtClean="0">
                <a:solidFill>
                  <a:srgbClr val="808080"/>
                </a:solidFill>
              </a:rPr>
              <a:t>inputs</a:t>
            </a:r>
            <a:r>
              <a:rPr lang="el-GR" sz="1600" i="1" dirty="0" smtClean="0">
                <a:solidFill>
                  <a:srgbClr val="808080"/>
                </a:solidFill>
              </a:rPr>
              <a:t>.</a:t>
            </a:r>
            <a:r>
              <a:rPr lang="el-GR" sz="1600" i="1" dirty="0" smtClean="0">
                <a:solidFill>
                  <a:srgbClr val="808080"/>
                </a:solidFill>
              </a:rPr>
              <a:t/>
            </a:r>
            <a:br>
              <a:rPr lang="el-GR" sz="1600" i="1" dirty="0" smtClean="0">
                <a:solidFill>
                  <a:srgbClr val="808080"/>
                </a:solidFill>
              </a:rPr>
            </a:br>
            <a:r>
              <a:rPr lang="el-GR" sz="1600" i="1" dirty="0" smtClean="0">
                <a:solidFill>
                  <a:srgbClr val="808080"/>
                </a:solidFill>
              </a:rPr>
              <a:t>		</a:t>
            </a:r>
            <a:r>
              <a:rPr lang="el-GR" sz="1600" b="1" dirty="0" err="1" smtClean="0">
                <a:solidFill>
                  <a:srgbClr val="000080"/>
                </a:solidFill>
              </a:rPr>
              <a:t>var</a:t>
            </a:r>
            <a:r>
              <a:rPr lang="el-GR" sz="1600" b="1" dirty="0" smtClean="0">
                <a:solidFill>
                  <a:srgbClr val="000080"/>
                </a:solidFill>
              </a:rPr>
              <a:t> </a:t>
            </a:r>
            <a:r>
              <a:rPr lang="el-GR" sz="1600" dirty="0" err="1" smtClean="0">
                <a:solidFill>
                  <a:srgbClr val="000000"/>
                </a:solidFill>
              </a:rPr>
              <a:t>txtInpsName=getStorArray</a:t>
            </a:r>
            <a:r>
              <a:rPr lang="el-GR" sz="1600" dirty="0" smtClean="0">
                <a:solidFill>
                  <a:srgbClr val="000000"/>
                </a:solidFill>
              </a:rPr>
              <a:t>(</a:t>
            </a:r>
            <a:r>
              <a:rPr lang="el-GR" sz="1600" b="1" dirty="0" smtClean="0">
                <a:solidFill>
                  <a:srgbClr val="008000"/>
                </a:solidFill>
              </a:rPr>
              <a:t>'</a:t>
            </a:r>
            <a:r>
              <a:rPr lang="el-GR" sz="1600" b="1" dirty="0" err="1" smtClean="0">
                <a:solidFill>
                  <a:srgbClr val="008000"/>
                </a:solidFill>
              </a:rPr>
              <a:t>fiveArrColoVal</a:t>
            </a:r>
            <a:r>
              <a:rPr lang="el-GR" sz="1600" b="1" dirty="0" smtClean="0">
                <a:solidFill>
                  <a:srgbClr val="008000"/>
                </a:solidFill>
              </a:rPr>
              <a:t>'</a:t>
            </a:r>
            <a:r>
              <a:rPr lang="el-GR" sz="1600" dirty="0" smtClean="0">
                <a:solidFill>
                  <a:srgbClr val="000000"/>
                </a:solidFill>
              </a:rPr>
              <a:t>);</a:t>
            </a:r>
            <a:br>
              <a:rPr lang="el-GR" sz="1600" dirty="0" smtClean="0">
                <a:solidFill>
                  <a:srgbClr val="000000"/>
                </a:solidFill>
              </a:rPr>
            </a:br>
            <a:r>
              <a:rPr lang="el-GR" sz="1600" dirty="0" smtClean="0">
                <a:solidFill>
                  <a:srgbClr val="000000"/>
                </a:solidFill>
              </a:rPr>
              <a:t>       </a:t>
            </a:r>
            <a:r>
              <a:rPr lang="el-GR" sz="1600" dirty="0" smtClean="0">
                <a:solidFill>
                  <a:srgbClr val="000000"/>
                </a:solidFill>
              </a:rPr>
              <a:t>	</a:t>
            </a:r>
            <a:r>
              <a:rPr lang="el-GR" sz="1600" dirty="0" err="1" smtClean="0">
                <a:solidFill>
                  <a:srgbClr val="000000"/>
                </a:solidFill>
              </a:rPr>
              <a:t>txtInpsName.sort</a:t>
            </a:r>
            <a:r>
              <a:rPr lang="el-GR" sz="1600" dirty="0" smtClean="0">
                <a:solidFill>
                  <a:srgbClr val="000000"/>
                </a:solidFill>
              </a:rPr>
              <a:t>(</a:t>
            </a:r>
            <a:r>
              <a:rPr lang="el-GR" sz="1600" b="1" dirty="0" err="1" smtClean="0">
                <a:solidFill>
                  <a:srgbClr val="000080"/>
                </a:solidFill>
              </a:rPr>
              <a:t>function</a:t>
            </a:r>
            <a:r>
              <a:rPr lang="el-GR" sz="1600" dirty="0" smtClean="0">
                <a:solidFill>
                  <a:srgbClr val="000000"/>
                </a:solidFill>
              </a:rPr>
              <a:t>(</a:t>
            </a:r>
            <a:r>
              <a:rPr lang="el-GR" sz="1600" dirty="0" err="1" smtClean="0">
                <a:solidFill>
                  <a:srgbClr val="000000"/>
                </a:solidFill>
              </a:rPr>
              <a:t>a,b</a:t>
            </a:r>
            <a:r>
              <a:rPr lang="el-GR" sz="1600" dirty="0" smtClean="0">
                <a:solidFill>
                  <a:srgbClr val="000000"/>
                </a:solidFill>
              </a:rPr>
              <a:t>) { </a:t>
            </a:r>
            <a:r>
              <a:rPr lang="el-GR" sz="1600" b="1" dirty="0" err="1" smtClean="0">
                <a:solidFill>
                  <a:srgbClr val="000080"/>
                </a:solidFill>
              </a:rPr>
              <a:t>return</a:t>
            </a:r>
            <a:r>
              <a:rPr lang="el-GR" sz="1600" b="1" dirty="0" smtClean="0">
                <a:solidFill>
                  <a:srgbClr val="000080"/>
                </a:solidFill>
              </a:rPr>
              <a:t> </a:t>
            </a:r>
            <a:r>
              <a:rPr lang="el-GR" sz="1600" dirty="0" smtClean="0">
                <a:solidFill>
                  <a:srgbClr val="000000"/>
                </a:solidFill>
              </a:rPr>
              <a:t>a - b; </a:t>
            </a:r>
            <a:r>
              <a:rPr lang="el-GR" sz="1600" dirty="0" smtClean="0">
                <a:solidFill>
                  <a:srgbClr val="000000"/>
                </a:solidFill>
              </a:rPr>
              <a:t>});</a:t>
            </a:r>
          </a:p>
          <a:p>
            <a:pPr>
              <a:buNone/>
            </a:pPr>
            <a:r>
              <a:rPr lang="el-GR" sz="1600" b="1" dirty="0" smtClean="0">
                <a:solidFill>
                  <a:srgbClr val="000080"/>
                </a:solidFill>
              </a:rPr>
              <a:t>		</a:t>
            </a:r>
            <a:r>
              <a:rPr lang="el-GR" sz="1600" b="1" dirty="0" err="1" smtClean="0">
                <a:solidFill>
                  <a:srgbClr val="000080"/>
                </a:solidFill>
              </a:rPr>
              <a:t>for</a:t>
            </a:r>
            <a:r>
              <a:rPr lang="el-GR" sz="1600" b="1" dirty="0" smtClean="0">
                <a:solidFill>
                  <a:srgbClr val="000080"/>
                </a:solidFill>
              </a:rPr>
              <a:t> </a:t>
            </a:r>
            <a:r>
              <a:rPr lang="el-GR" sz="1600" dirty="0" smtClean="0">
                <a:solidFill>
                  <a:srgbClr val="000000"/>
                </a:solidFill>
              </a:rPr>
              <a:t>(i=</a:t>
            </a:r>
            <a:r>
              <a:rPr lang="el-GR" sz="1600" dirty="0" smtClean="0">
                <a:solidFill>
                  <a:srgbClr val="0000FF"/>
                </a:solidFill>
              </a:rPr>
              <a:t>0</a:t>
            </a:r>
            <a:r>
              <a:rPr lang="el-GR" sz="1600" dirty="0" smtClean="0">
                <a:solidFill>
                  <a:srgbClr val="000000"/>
                </a:solidFill>
              </a:rPr>
              <a:t>;i&lt;txtInpsName.length;i++)  </a:t>
            </a:r>
            <a:r>
              <a:rPr lang="el-GR" sz="1600" i="1" dirty="0" smtClean="0">
                <a:solidFill>
                  <a:srgbClr val="808080"/>
                </a:solidFill>
              </a:rPr>
              <a:t>// Τοποθετεί στα </a:t>
            </a:r>
            <a:r>
              <a:rPr lang="el-GR" sz="1600" i="1" dirty="0" err="1" smtClean="0">
                <a:solidFill>
                  <a:srgbClr val="808080"/>
                </a:solidFill>
              </a:rPr>
              <a:t>inputs</a:t>
            </a:r>
            <a:r>
              <a:rPr lang="el-GR" sz="1600" i="1" dirty="0" smtClean="0">
                <a:solidFill>
                  <a:srgbClr val="808080"/>
                </a:solidFill>
              </a:rPr>
              <a:t> τις τιμές των αποχρώσεων της </a:t>
            </a:r>
            <a:r>
              <a:rPr lang="el-GR" sz="1600" i="1" dirty="0" smtClean="0">
                <a:solidFill>
                  <a:srgbClr val="808080"/>
                </a:solidFill>
              </a:rPr>
              <a:t>εικόνας.</a:t>
            </a:r>
            <a:r>
              <a:rPr lang="el-GR" sz="1600" i="1" dirty="0" smtClean="0">
                <a:solidFill>
                  <a:srgbClr val="808080"/>
                </a:solidFill>
              </a:rPr>
              <a:t/>
            </a:r>
            <a:br>
              <a:rPr lang="el-GR" sz="1600" i="1" dirty="0" smtClean="0">
                <a:solidFill>
                  <a:srgbClr val="808080"/>
                </a:solidFill>
              </a:rPr>
            </a:br>
            <a:r>
              <a:rPr lang="el-GR" sz="1600" i="1" dirty="0" smtClean="0">
                <a:solidFill>
                  <a:srgbClr val="808080"/>
                </a:solidFill>
              </a:rPr>
              <a:t>	</a:t>
            </a:r>
            <a:r>
              <a:rPr lang="en-US" sz="1600" dirty="0" smtClean="0">
                <a:solidFill>
                  <a:srgbClr val="000000"/>
                </a:solidFill>
              </a:rPr>
              <a:t>{</a:t>
            </a:r>
            <a:r>
              <a:rPr lang="en-US" sz="1600" dirty="0" smtClean="0">
                <a:solidFill>
                  <a:srgbClr val="000000"/>
                </a:solidFill>
              </a:rPr>
              <a:t/>
            </a:r>
            <a:br>
              <a:rPr lang="en-US" sz="1600" dirty="0" smtClean="0">
                <a:solidFill>
                  <a:srgbClr val="000000"/>
                </a:solidFill>
              </a:rPr>
            </a:br>
            <a:r>
              <a:rPr lang="en-US" sz="1600" dirty="0" smtClean="0">
                <a:solidFill>
                  <a:srgbClr val="000000"/>
                </a:solidFill>
              </a:rPr>
              <a:t>                    $(</a:t>
            </a:r>
            <a:r>
              <a:rPr lang="en-US" sz="1600" b="1" dirty="0" smtClean="0">
                <a:solidFill>
                  <a:srgbClr val="008000"/>
                </a:solidFill>
              </a:rPr>
              <a:t>'input'</a:t>
            </a:r>
            <a:r>
              <a:rPr lang="en-US" sz="1600" dirty="0" smtClean="0">
                <a:solidFill>
                  <a:srgbClr val="000000"/>
                </a:solidFill>
              </a:rPr>
              <a:t>).</a:t>
            </a:r>
            <a:r>
              <a:rPr lang="en-US" sz="1600" dirty="0" err="1" smtClean="0">
                <a:solidFill>
                  <a:srgbClr val="000000"/>
                </a:solidFill>
              </a:rPr>
              <a:t>eq</a:t>
            </a:r>
            <a:r>
              <a:rPr lang="en-US" sz="1600" dirty="0" smtClean="0">
                <a:solidFill>
                  <a:srgbClr val="000000"/>
                </a:solidFill>
              </a:rPr>
              <a:t>(</a:t>
            </a:r>
            <a:r>
              <a:rPr lang="en-US" sz="1600" dirty="0" err="1" smtClean="0">
                <a:solidFill>
                  <a:srgbClr val="000000"/>
                </a:solidFill>
              </a:rPr>
              <a:t>i</a:t>
            </a:r>
            <a:r>
              <a:rPr lang="en-US" sz="1600" dirty="0" smtClean="0">
                <a:solidFill>
                  <a:srgbClr val="000000"/>
                </a:solidFill>
              </a:rPr>
              <a:t>).</a:t>
            </a:r>
            <a:r>
              <a:rPr lang="en-US" sz="1600" dirty="0" err="1" smtClean="0">
                <a:solidFill>
                  <a:srgbClr val="000000"/>
                </a:solidFill>
              </a:rPr>
              <a:t>attr</a:t>
            </a:r>
            <a:r>
              <a:rPr lang="en-US" sz="1600" dirty="0" smtClean="0">
                <a:solidFill>
                  <a:srgbClr val="000000"/>
                </a:solidFill>
              </a:rPr>
              <a:t>(</a:t>
            </a:r>
            <a:r>
              <a:rPr lang="en-US" sz="1600" b="1" dirty="0" smtClean="0">
                <a:solidFill>
                  <a:srgbClr val="008000"/>
                </a:solidFill>
              </a:rPr>
              <a:t>'</a:t>
            </a:r>
            <a:r>
              <a:rPr lang="en-US" sz="1600" b="1" dirty="0" err="1" smtClean="0">
                <a:solidFill>
                  <a:srgbClr val="008000"/>
                </a:solidFill>
              </a:rPr>
              <a:t>placeholder'</a:t>
            </a:r>
            <a:r>
              <a:rPr lang="en-US" sz="1600" dirty="0" err="1" smtClean="0">
                <a:solidFill>
                  <a:srgbClr val="000000"/>
                </a:solidFill>
              </a:rPr>
              <a:t>,txtInpsName</a:t>
            </a:r>
            <a:r>
              <a:rPr lang="en-US" sz="1600" dirty="0" smtClean="0">
                <a:solidFill>
                  <a:srgbClr val="000000"/>
                </a:solidFill>
              </a:rPr>
              <a:t>[</a:t>
            </a:r>
            <a:r>
              <a:rPr lang="en-US" sz="1600" dirty="0" err="1" smtClean="0">
                <a:solidFill>
                  <a:srgbClr val="000000"/>
                </a:solidFill>
              </a:rPr>
              <a:t>i</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br>
              <a:rPr lang="en-US" sz="1600" dirty="0" smtClean="0">
                <a:solidFill>
                  <a:srgbClr val="000000"/>
                </a:solidFill>
              </a:rPr>
            </a:br>
            <a:r>
              <a:rPr lang="el-GR" sz="1600" dirty="0" smtClean="0">
                <a:solidFill>
                  <a:srgbClr val="000000"/>
                </a:solidFill>
              </a:rPr>
              <a:t>	</a:t>
            </a:r>
            <a:r>
              <a:rPr lang="en-US" sz="1600" b="1" dirty="0" smtClean="0">
                <a:solidFill>
                  <a:srgbClr val="000080"/>
                </a:solidFill>
              </a:rPr>
              <a:t>break</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endParaRPr lang="el-GR" sz="1600" dirty="0"/>
          </a:p>
        </p:txBody>
      </p:sp>
      <p:cxnSp>
        <p:nvCxnSpPr>
          <p:cNvPr id="4" name="3 - Ευθεία γραμμή σύνδεσης"/>
          <p:cNvCxnSpPr/>
          <p:nvPr/>
        </p:nvCxnSpPr>
        <p:spPr>
          <a:xfrm rot="5400000">
            <a:off x="-1040524" y="4093357"/>
            <a:ext cx="4477406"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898638" y="1610948"/>
            <a:ext cx="268014" cy="2413481"/>
          </a:xfrm>
          <a:prstGeom prst="rect">
            <a:avLst/>
          </a:prstGeom>
          <a:noFill/>
        </p:spPr>
        <p:txBody>
          <a:bodyPr wrap="square" rtlCol="0">
            <a:spAutoFit/>
          </a:bodyPr>
          <a:lstStyle/>
          <a:p>
            <a:pPr>
              <a:lnSpc>
                <a:spcPts val="1800"/>
              </a:lnSpc>
            </a:pPr>
            <a:r>
              <a:rPr lang="el-GR" sz="1400" dirty="0" smtClean="0"/>
              <a:t>1</a:t>
            </a:r>
          </a:p>
          <a:p>
            <a:pPr>
              <a:lnSpc>
                <a:spcPts val="1800"/>
              </a:lnSpc>
            </a:pPr>
            <a:r>
              <a:rPr lang="el-GR" sz="1400" dirty="0" smtClean="0"/>
              <a:t>23456789</a:t>
            </a:r>
          </a:p>
          <a:p>
            <a:pPr>
              <a:lnSpc>
                <a:spcPts val="1900"/>
              </a:lnSpc>
            </a:pPr>
            <a:r>
              <a:rPr lang="el-GR" dirty="0" smtClean="0"/>
              <a:t> </a:t>
            </a:r>
            <a:endParaRPr lang="el-GR" dirty="0"/>
          </a:p>
        </p:txBody>
      </p:sp>
      <p:sp>
        <p:nvSpPr>
          <p:cNvPr id="6" name="5 - TextBox"/>
          <p:cNvSpPr txBox="1"/>
          <p:nvPr/>
        </p:nvSpPr>
        <p:spPr>
          <a:xfrm>
            <a:off x="702883" y="3621282"/>
            <a:ext cx="493982" cy="2379241"/>
          </a:xfrm>
          <a:prstGeom prst="rect">
            <a:avLst/>
          </a:prstGeom>
          <a:noFill/>
        </p:spPr>
        <p:txBody>
          <a:bodyPr wrap="square" rtlCol="0">
            <a:spAutoFit/>
          </a:bodyPr>
          <a:lstStyle/>
          <a:p>
            <a:pPr algn="r">
              <a:lnSpc>
                <a:spcPts val="1800"/>
              </a:lnSpc>
            </a:pPr>
            <a:r>
              <a:rPr lang="el-GR" sz="1400" dirty="0" smtClean="0"/>
              <a:t>10</a:t>
            </a:r>
          </a:p>
          <a:p>
            <a:pPr algn="r">
              <a:lnSpc>
                <a:spcPts val="1800"/>
              </a:lnSpc>
            </a:pPr>
            <a:r>
              <a:rPr lang="el-GR" sz="1400" dirty="0" smtClean="0"/>
              <a:t>11</a:t>
            </a:r>
          </a:p>
          <a:p>
            <a:pPr algn="r">
              <a:lnSpc>
                <a:spcPts val="1800"/>
              </a:lnSpc>
            </a:pPr>
            <a:r>
              <a:rPr lang="el-GR" sz="1400" dirty="0" smtClean="0"/>
              <a:t>12</a:t>
            </a:r>
          </a:p>
          <a:p>
            <a:pPr algn="r">
              <a:lnSpc>
                <a:spcPts val="1800"/>
              </a:lnSpc>
            </a:pPr>
            <a:r>
              <a:rPr lang="el-GR" sz="1400" dirty="0" smtClean="0"/>
              <a:t>13</a:t>
            </a:r>
          </a:p>
          <a:p>
            <a:pPr algn="r">
              <a:lnSpc>
                <a:spcPts val="1800"/>
              </a:lnSpc>
            </a:pPr>
            <a:r>
              <a:rPr lang="el-GR" sz="1400" dirty="0" smtClean="0"/>
              <a:t>14</a:t>
            </a:r>
          </a:p>
          <a:p>
            <a:pPr algn="r">
              <a:lnSpc>
                <a:spcPts val="1800"/>
              </a:lnSpc>
            </a:pPr>
            <a:r>
              <a:rPr lang="el-GR" sz="1400" dirty="0" smtClean="0"/>
              <a:t>15</a:t>
            </a:r>
          </a:p>
          <a:p>
            <a:pPr algn="r">
              <a:lnSpc>
                <a:spcPts val="1800"/>
              </a:lnSpc>
            </a:pPr>
            <a:r>
              <a:rPr lang="el-GR" sz="1400" dirty="0" smtClean="0"/>
              <a:t>16</a:t>
            </a:r>
          </a:p>
          <a:p>
            <a:pPr algn="r">
              <a:lnSpc>
                <a:spcPts val="1800"/>
              </a:lnSpc>
            </a:pPr>
            <a:r>
              <a:rPr lang="el-GR" sz="1400" dirty="0" smtClean="0"/>
              <a:t>17</a:t>
            </a:r>
          </a:p>
          <a:p>
            <a:pPr algn="r">
              <a:lnSpc>
                <a:spcPts val="1800"/>
              </a:lnSpc>
            </a:pPr>
            <a:r>
              <a:rPr lang="el-GR" sz="1400" dirty="0" smtClean="0"/>
              <a:t>18</a:t>
            </a:r>
          </a:p>
          <a:p>
            <a:pPr algn="r">
              <a:lnSpc>
                <a:spcPts val="1800"/>
              </a:lnSpc>
            </a:pPr>
            <a:r>
              <a:rPr lang="el-GR" sz="1400" dirty="0" smtClean="0"/>
              <a:t>19</a:t>
            </a: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766536" cy="5032829"/>
          </a:xfrm>
        </p:spPr>
        <p:txBody>
          <a:bodyPr rtlCol="0">
            <a:noAutofit/>
          </a:bodyPr>
          <a:lstStyle/>
          <a:p>
            <a:r>
              <a:rPr lang="en-US" sz="1400" b="1" dirty="0" smtClean="0">
                <a:solidFill>
                  <a:srgbClr val="000080"/>
                </a:solidFill>
              </a:rPr>
              <a:t>case </a:t>
            </a:r>
            <a:r>
              <a:rPr lang="en-US" sz="1400" b="1" dirty="0" smtClean="0">
                <a:solidFill>
                  <a:srgbClr val="008000"/>
                </a:solidFill>
              </a:rPr>
              <a:t>"</a:t>
            </a:r>
            <a:r>
              <a:rPr lang="en-US" sz="1400" b="1" dirty="0" err="1" smtClean="0">
                <a:solidFill>
                  <a:srgbClr val="008000"/>
                </a:solidFill>
              </a:rPr>
              <a:t>otsu</a:t>
            </a:r>
            <a:r>
              <a:rPr lang="en-US" sz="1400" b="1" dirty="0" smtClean="0">
                <a:solidFill>
                  <a:srgbClr val="008000"/>
                </a:solidFill>
              </a:rPr>
              <a:t>"</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a:t>
            </a:r>
            <a:r>
              <a:rPr lang="en-US" sz="1400" dirty="0" err="1" smtClean="0">
                <a:solidFill>
                  <a:srgbClr val="000000"/>
                </a:solidFill>
              </a:rPr>
              <a:t>title.removeClass</a:t>
            </a:r>
            <a:r>
              <a:rPr lang="en-US" sz="1400" dirty="0" smtClean="0">
                <a:solidFill>
                  <a:srgbClr val="000000"/>
                </a:solidFill>
              </a:rPr>
              <a:t>(</a:t>
            </a:r>
            <a:r>
              <a:rPr lang="en-US" sz="1400" b="1" dirty="0" smtClean="0">
                <a:solidFill>
                  <a:srgbClr val="008000"/>
                </a:solidFill>
              </a:rPr>
              <a:t>"active"</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a:t>
            </a:r>
            <a:r>
              <a:rPr lang="en-US" sz="1400" dirty="0" err="1" smtClean="0">
                <a:solidFill>
                  <a:srgbClr val="000000"/>
                </a:solidFill>
              </a:rPr>
              <a:t>title.eq</a:t>
            </a:r>
            <a:r>
              <a:rPr lang="en-US" sz="1400" dirty="0" smtClean="0">
                <a:solidFill>
                  <a:srgbClr val="000000"/>
                </a:solidFill>
              </a:rPr>
              <a:t>(</a:t>
            </a:r>
            <a:r>
              <a:rPr lang="en-US" sz="1400" dirty="0" smtClean="0">
                <a:solidFill>
                  <a:srgbClr val="0000FF"/>
                </a:solidFill>
              </a:rPr>
              <a:t>2</a:t>
            </a:r>
            <a:r>
              <a:rPr lang="en-US" sz="1400" dirty="0" smtClean="0">
                <a:solidFill>
                  <a:srgbClr val="000000"/>
                </a:solidFill>
              </a:rPr>
              <a:t>).</a:t>
            </a:r>
            <a:r>
              <a:rPr lang="en-US" sz="1400" dirty="0" err="1" smtClean="0">
                <a:solidFill>
                  <a:srgbClr val="000000"/>
                </a:solidFill>
              </a:rPr>
              <a:t>addClass</a:t>
            </a:r>
            <a:r>
              <a:rPr lang="en-US" sz="1400" dirty="0" smtClean="0">
                <a:solidFill>
                  <a:srgbClr val="000000"/>
                </a:solidFill>
              </a:rPr>
              <a:t>(</a:t>
            </a:r>
            <a:r>
              <a:rPr lang="en-US" sz="1400" b="1" dirty="0" smtClean="0">
                <a:solidFill>
                  <a:srgbClr val="008000"/>
                </a:solidFill>
              </a:rPr>
              <a:t>"active"</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switchInputs.html(</a:t>
            </a:r>
            <a:r>
              <a:rPr lang="en-US" sz="1400" dirty="0" err="1" smtClean="0">
                <a:solidFill>
                  <a:srgbClr val="000000"/>
                </a:solidFill>
              </a:rPr>
              <a:t>switchInps.oneGrid</a:t>
            </a:r>
            <a:r>
              <a:rPr lang="en-US" sz="1400" dirty="0" smtClean="0">
                <a:solidFill>
                  <a:srgbClr val="000000"/>
                </a:solidFill>
              </a:rPr>
              <a:t>);</a:t>
            </a:r>
            <a:br>
              <a:rPr lang="en-US" sz="1400" dirty="0" smtClean="0">
                <a:solidFill>
                  <a:srgbClr val="000000"/>
                </a:solidFill>
              </a:rPr>
            </a:br>
            <a:r>
              <a:rPr lang="en-US" sz="1400" b="1" dirty="0" smtClean="0">
                <a:solidFill>
                  <a:srgbClr val="000080"/>
                </a:solidFill>
              </a:rPr>
              <a:t>break</a:t>
            </a:r>
            <a:r>
              <a:rPr lang="en-US" sz="1400" dirty="0" smtClean="0">
                <a:solidFill>
                  <a:srgbClr val="000000"/>
                </a:solidFill>
              </a:rPr>
              <a:t>;</a:t>
            </a:r>
            <a:br>
              <a:rPr lang="en-US" sz="1400" dirty="0" smtClean="0">
                <a:solidFill>
                  <a:srgbClr val="000000"/>
                </a:solidFill>
              </a:rPr>
            </a:br>
            <a:r>
              <a:rPr lang="en-US" sz="1400" b="1" dirty="0" smtClean="0">
                <a:solidFill>
                  <a:srgbClr val="000080"/>
                </a:solidFill>
              </a:rPr>
              <a:t>case </a:t>
            </a:r>
            <a:r>
              <a:rPr lang="en-US" sz="1400" b="1" dirty="0" smtClean="0">
                <a:solidFill>
                  <a:srgbClr val="008000"/>
                </a:solidFill>
              </a:rPr>
              <a:t>"</a:t>
            </a:r>
            <a:r>
              <a:rPr lang="en-US" sz="1400" b="1" dirty="0" err="1" smtClean="0">
                <a:solidFill>
                  <a:srgbClr val="008000"/>
                </a:solidFill>
              </a:rPr>
              <a:t>kapur</a:t>
            </a:r>
            <a:r>
              <a:rPr lang="en-US" sz="1400" b="1" dirty="0" smtClean="0">
                <a:solidFill>
                  <a:srgbClr val="008000"/>
                </a:solidFill>
              </a:rPr>
              <a:t>"</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a:t>
            </a:r>
            <a:r>
              <a:rPr lang="en-US" sz="1400" dirty="0" err="1" smtClean="0">
                <a:solidFill>
                  <a:srgbClr val="000000"/>
                </a:solidFill>
              </a:rPr>
              <a:t>title.removeClass</a:t>
            </a:r>
            <a:r>
              <a:rPr lang="en-US" sz="1400" dirty="0" smtClean="0">
                <a:solidFill>
                  <a:srgbClr val="000000"/>
                </a:solidFill>
              </a:rPr>
              <a:t>(</a:t>
            </a:r>
            <a:r>
              <a:rPr lang="en-US" sz="1400" b="1" dirty="0" smtClean="0">
                <a:solidFill>
                  <a:srgbClr val="008000"/>
                </a:solidFill>
              </a:rPr>
              <a:t>"active"</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a:t>
            </a:r>
            <a:r>
              <a:rPr lang="en-US" sz="1400" dirty="0" err="1" smtClean="0">
                <a:solidFill>
                  <a:srgbClr val="000000"/>
                </a:solidFill>
              </a:rPr>
              <a:t>title.eq</a:t>
            </a:r>
            <a:r>
              <a:rPr lang="en-US" sz="1400" dirty="0" smtClean="0">
                <a:solidFill>
                  <a:srgbClr val="000000"/>
                </a:solidFill>
              </a:rPr>
              <a:t>(</a:t>
            </a:r>
            <a:r>
              <a:rPr lang="en-US" sz="1400" dirty="0" smtClean="0">
                <a:solidFill>
                  <a:srgbClr val="0000FF"/>
                </a:solidFill>
              </a:rPr>
              <a:t>3</a:t>
            </a:r>
            <a:r>
              <a:rPr lang="en-US" sz="1400" dirty="0" smtClean="0">
                <a:solidFill>
                  <a:srgbClr val="000000"/>
                </a:solidFill>
              </a:rPr>
              <a:t>).</a:t>
            </a:r>
            <a:r>
              <a:rPr lang="en-US" sz="1400" dirty="0" err="1" smtClean="0">
                <a:solidFill>
                  <a:srgbClr val="000000"/>
                </a:solidFill>
              </a:rPr>
              <a:t>addClass</a:t>
            </a:r>
            <a:r>
              <a:rPr lang="en-US" sz="1400" dirty="0" smtClean="0">
                <a:solidFill>
                  <a:srgbClr val="000000"/>
                </a:solidFill>
              </a:rPr>
              <a:t>(</a:t>
            </a:r>
            <a:r>
              <a:rPr lang="en-US" sz="1400" b="1" dirty="0" smtClean="0">
                <a:solidFill>
                  <a:srgbClr val="008000"/>
                </a:solidFill>
              </a:rPr>
              <a:t>"active"</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switchInputs.html(</a:t>
            </a:r>
            <a:r>
              <a:rPr lang="en-US" sz="1400" dirty="0" err="1" smtClean="0">
                <a:solidFill>
                  <a:srgbClr val="000000"/>
                </a:solidFill>
              </a:rPr>
              <a:t>switchInps.oneGrid</a:t>
            </a:r>
            <a:r>
              <a:rPr lang="en-US" sz="1400" dirty="0" smtClean="0">
                <a:solidFill>
                  <a:srgbClr val="000000"/>
                </a:solidFill>
              </a:rPr>
              <a:t>);</a:t>
            </a:r>
            <a:br>
              <a:rPr lang="en-US" sz="1400" dirty="0" smtClean="0">
                <a:solidFill>
                  <a:srgbClr val="000000"/>
                </a:solidFill>
              </a:rPr>
            </a:br>
            <a:r>
              <a:rPr lang="en-US" sz="1400" b="1" dirty="0" smtClean="0">
                <a:solidFill>
                  <a:srgbClr val="000080"/>
                </a:solidFill>
              </a:rPr>
              <a:t>break</a:t>
            </a:r>
            <a:r>
              <a:rPr lang="en-US" sz="1400" dirty="0" smtClean="0">
                <a:solidFill>
                  <a:srgbClr val="000000"/>
                </a:solidFill>
              </a:rPr>
              <a:t>;</a:t>
            </a:r>
            <a:endParaRPr lang="el-GR" sz="1400" dirty="0" smtClean="0">
              <a:solidFill>
                <a:srgbClr val="000000"/>
              </a:solidFill>
            </a:endParaRPr>
          </a:p>
          <a:p>
            <a:r>
              <a:rPr lang="en-US" sz="1400" b="1" dirty="0" smtClean="0">
                <a:solidFill>
                  <a:srgbClr val="000080"/>
                </a:solidFill>
              </a:rPr>
              <a:t>case </a:t>
            </a:r>
            <a:r>
              <a:rPr lang="en-US" sz="1400" b="1" dirty="0" smtClean="0">
                <a:solidFill>
                  <a:srgbClr val="008000"/>
                </a:solidFill>
              </a:rPr>
              <a:t>"</a:t>
            </a:r>
            <a:r>
              <a:rPr lang="en-US" sz="1400" b="1" dirty="0" err="1" smtClean="0">
                <a:solidFill>
                  <a:srgbClr val="008000"/>
                </a:solidFill>
              </a:rPr>
              <a:t>eqHistogram</a:t>
            </a:r>
            <a:r>
              <a:rPr lang="en-US" sz="1400" b="1" dirty="0" smtClean="0">
                <a:solidFill>
                  <a:srgbClr val="008000"/>
                </a:solidFill>
              </a:rPr>
              <a:t>"</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a:t>
            </a:r>
            <a:r>
              <a:rPr lang="en-US" sz="1400" dirty="0" err="1" smtClean="0">
                <a:solidFill>
                  <a:srgbClr val="000000"/>
                </a:solidFill>
              </a:rPr>
              <a:t>title.removeClass</a:t>
            </a:r>
            <a:r>
              <a:rPr lang="en-US" sz="1400" dirty="0" smtClean="0">
                <a:solidFill>
                  <a:srgbClr val="000000"/>
                </a:solidFill>
              </a:rPr>
              <a:t>(</a:t>
            </a:r>
            <a:r>
              <a:rPr lang="en-US" sz="1400" b="1" dirty="0" smtClean="0">
                <a:solidFill>
                  <a:srgbClr val="008000"/>
                </a:solidFill>
              </a:rPr>
              <a:t>"active"</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a:t>
            </a:r>
            <a:r>
              <a:rPr lang="en-US" sz="1400" dirty="0" err="1" smtClean="0">
                <a:solidFill>
                  <a:srgbClr val="000000"/>
                </a:solidFill>
              </a:rPr>
              <a:t>title.eq</a:t>
            </a:r>
            <a:r>
              <a:rPr lang="en-US" sz="1400" dirty="0" smtClean="0">
                <a:solidFill>
                  <a:srgbClr val="000000"/>
                </a:solidFill>
              </a:rPr>
              <a:t>(</a:t>
            </a:r>
            <a:r>
              <a:rPr lang="en-US" sz="1400" dirty="0" smtClean="0">
                <a:solidFill>
                  <a:srgbClr val="0000FF"/>
                </a:solidFill>
              </a:rPr>
              <a:t>1</a:t>
            </a:r>
            <a:r>
              <a:rPr lang="en-US" sz="1400" dirty="0" smtClean="0">
                <a:solidFill>
                  <a:srgbClr val="000000"/>
                </a:solidFill>
              </a:rPr>
              <a:t>).</a:t>
            </a:r>
            <a:r>
              <a:rPr lang="en-US" sz="1400" dirty="0" err="1" smtClean="0">
                <a:solidFill>
                  <a:srgbClr val="000000"/>
                </a:solidFill>
              </a:rPr>
              <a:t>addClass</a:t>
            </a:r>
            <a:r>
              <a:rPr lang="en-US" sz="1400" dirty="0" smtClean="0">
                <a:solidFill>
                  <a:srgbClr val="000000"/>
                </a:solidFill>
              </a:rPr>
              <a:t>(</a:t>
            </a:r>
            <a:r>
              <a:rPr lang="en-US" sz="1400" b="1" dirty="0" smtClean="0">
                <a:solidFill>
                  <a:srgbClr val="008000"/>
                </a:solidFill>
              </a:rPr>
              <a:t>"active"</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switchInputs.html(</a:t>
            </a:r>
            <a:r>
              <a:rPr lang="en-US" sz="1400" dirty="0" err="1" smtClean="0">
                <a:solidFill>
                  <a:srgbClr val="000000"/>
                </a:solidFill>
              </a:rPr>
              <a:t>switchInps.arrayGrid</a:t>
            </a:r>
            <a:r>
              <a:rPr lang="en-US" sz="1400" dirty="0" smtClean="0">
                <a:solidFill>
                  <a:srgbClr val="000000"/>
                </a:solidFill>
              </a:rPr>
              <a:t>);</a:t>
            </a:r>
            <a:br>
              <a:rPr lang="en-US" sz="1400" dirty="0" smtClean="0">
                <a:solidFill>
                  <a:srgbClr val="000000"/>
                </a:solidFill>
              </a:rPr>
            </a:br>
            <a:r>
              <a:rPr lang="en-US" sz="1400" b="1" dirty="0" err="1" smtClean="0">
                <a:solidFill>
                  <a:srgbClr val="000080"/>
                </a:solidFill>
              </a:rPr>
              <a:t>break</a:t>
            </a:r>
            <a:r>
              <a:rPr lang="en-US" sz="1400" dirty="0" err="1" smtClean="0">
                <a:solidFill>
                  <a:srgbClr val="000000"/>
                </a:solidFill>
              </a:rPr>
              <a:t>;</a:t>
            </a:r>
            <a:r>
              <a:rPr lang="en-US" sz="1400" b="1" dirty="0" err="1" smtClean="0">
                <a:solidFill>
                  <a:srgbClr val="000080"/>
                </a:solidFill>
              </a:rPr>
              <a:t>case</a:t>
            </a:r>
            <a:r>
              <a:rPr lang="en-US" sz="1400" b="1" dirty="0" smtClean="0">
                <a:solidFill>
                  <a:srgbClr val="000080"/>
                </a:solidFill>
              </a:rPr>
              <a:t> </a:t>
            </a:r>
            <a:r>
              <a:rPr lang="en-US" sz="1400" b="1" dirty="0" smtClean="0">
                <a:solidFill>
                  <a:srgbClr val="008000"/>
                </a:solidFill>
              </a:rPr>
              <a:t>"</a:t>
            </a:r>
            <a:r>
              <a:rPr lang="en-US" sz="1400" b="1" dirty="0" smtClean="0">
                <a:solidFill>
                  <a:srgbClr val="FF0000"/>
                </a:solidFill>
              </a:rPr>
              <a:t>algorithm</a:t>
            </a:r>
            <a:r>
              <a:rPr lang="en-US" sz="1400" b="1" dirty="0" smtClean="0">
                <a:solidFill>
                  <a:srgbClr val="008000"/>
                </a:solidFill>
              </a:rPr>
              <a:t>"</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a:t>
            </a:r>
            <a:r>
              <a:rPr lang="en-US" sz="1400" dirty="0" err="1" smtClean="0">
                <a:solidFill>
                  <a:srgbClr val="000000"/>
                </a:solidFill>
              </a:rPr>
              <a:t>title.removeClass</a:t>
            </a:r>
            <a:r>
              <a:rPr lang="en-US" sz="1400" dirty="0" smtClean="0">
                <a:solidFill>
                  <a:srgbClr val="000000"/>
                </a:solidFill>
              </a:rPr>
              <a:t>(</a:t>
            </a:r>
            <a:r>
              <a:rPr lang="en-US" sz="1400" b="1" dirty="0" smtClean="0">
                <a:solidFill>
                  <a:srgbClr val="008000"/>
                </a:solidFill>
              </a:rPr>
              <a:t>"active"</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a:t>
            </a:r>
            <a:r>
              <a:rPr lang="en-US" sz="1400" dirty="0" err="1" smtClean="0">
                <a:solidFill>
                  <a:srgbClr val="000000"/>
                </a:solidFill>
              </a:rPr>
              <a:t>title.eq</a:t>
            </a:r>
            <a:r>
              <a:rPr lang="en-US" sz="1400" dirty="0" smtClean="0">
                <a:solidFill>
                  <a:srgbClr val="000000"/>
                </a:solidFill>
              </a:rPr>
              <a:t>(</a:t>
            </a:r>
            <a:r>
              <a:rPr lang="en-US" sz="1400" dirty="0" smtClean="0">
                <a:solidFill>
                  <a:srgbClr val="FF0000"/>
                </a:solidFill>
              </a:rPr>
              <a:t>4</a:t>
            </a:r>
            <a:r>
              <a:rPr lang="en-US" sz="1400" dirty="0" smtClean="0">
                <a:solidFill>
                  <a:srgbClr val="000000"/>
                </a:solidFill>
              </a:rPr>
              <a:t>).</a:t>
            </a:r>
            <a:r>
              <a:rPr lang="en-US" sz="1400" dirty="0" err="1" smtClean="0">
                <a:solidFill>
                  <a:srgbClr val="000000"/>
                </a:solidFill>
              </a:rPr>
              <a:t>addClass</a:t>
            </a:r>
            <a:r>
              <a:rPr lang="en-US" sz="1400" dirty="0" smtClean="0">
                <a:solidFill>
                  <a:srgbClr val="000000"/>
                </a:solidFill>
              </a:rPr>
              <a:t>(</a:t>
            </a:r>
            <a:r>
              <a:rPr lang="en-US" sz="1400" b="1" dirty="0" smtClean="0">
                <a:solidFill>
                  <a:srgbClr val="008000"/>
                </a:solidFill>
              </a:rPr>
              <a:t>"active"</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switchInputs.html(</a:t>
            </a:r>
            <a:r>
              <a:rPr lang="en-US" sz="1400" dirty="0" err="1" smtClean="0">
                <a:solidFill>
                  <a:srgbClr val="000000"/>
                </a:solidFill>
              </a:rPr>
              <a:t>switchInps.arrayGrid</a:t>
            </a:r>
            <a:r>
              <a:rPr lang="en-US" sz="1400" dirty="0" smtClean="0">
                <a:solidFill>
                  <a:srgbClr val="000000"/>
                </a:solidFill>
              </a:rPr>
              <a:t>);</a:t>
            </a:r>
            <a:br>
              <a:rPr lang="en-US" sz="1400" dirty="0" smtClean="0">
                <a:solidFill>
                  <a:srgbClr val="000000"/>
                </a:solidFill>
              </a:rPr>
            </a:br>
            <a:r>
              <a:rPr lang="en-US" sz="1400" b="1" dirty="0" smtClean="0">
                <a:solidFill>
                  <a:srgbClr val="000080"/>
                </a:solidFill>
              </a:rPr>
              <a:t>break</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a:r>
            <a:br>
              <a:rPr lang="en-US" sz="1400" dirty="0" smtClean="0">
                <a:solidFill>
                  <a:srgbClr val="000000"/>
                </a:solidFill>
              </a:rPr>
            </a:br>
            <a:r>
              <a:rPr lang="en-US" sz="1400" b="1" dirty="0" smtClean="0">
                <a:solidFill>
                  <a:srgbClr val="000080"/>
                </a:solidFill>
              </a:rPr>
              <a:t>default</a:t>
            </a:r>
            <a:r>
              <a:rPr lang="en-US" sz="1400" dirty="0" smtClean="0">
                <a:solidFill>
                  <a:srgbClr val="000000"/>
                </a:solidFill>
              </a:rPr>
              <a:t>:</a:t>
            </a:r>
            <a:br>
              <a:rPr lang="en-US" sz="1400" dirty="0" smtClean="0">
                <a:solidFill>
                  <a:srgbClr val="000000"/>
                </a:solidFill>
              </a:rPr>
            </a:br>
            <a:r>
              <a:rPr lang="en-US" sz="1400" dirty="0" smtClean="0">
                <a:solidFill>
                  <a:srgbClr val="000000"/>
                </a:solidFill>
              </a:rPr>
              <a:t/>
            </a:r>
            <a:br>
              <a:rPr lang="en-US" sz="1400" dirty="0" smtClean="0">
                <a:solidFill>
                  <a:srgbClr val="000000"/>
                </a:solidFill>
              </a:rPr>
            </a:br>
            <a:r>
              <a:rPr lang="en-US" sz="1400" dirty="0" smtClean="0">
                <a:solidFill>
                  <a:srgbClr val="000000"/>
                </a:solidFill>
              </a:rPr>
              <a:t>    }</a:t>
            </a:r>
            <a:br>
              <a:rPr lang="en-US" sz="1400" dirty="0" smtClean="0">
                <a:solidFill>
                  <a:srgbClr val="000000"/>
                </a:solidFill>
              </a:rPr>
            </a:br>
            <a:r>
              <a:rPr lang="en-US" sz="1400" dirty="0" smtClean="0">
                <a:solidFill>
                  <a:srgbClr val="000000"/>
                </a:solidFill>
              </a:rPr>
              <a:t>    $(</a:t>
            </a:r>
            <a:r>
              <a:rPr lang="en-US" sz="1400" b="1" dirty="0" smtClean="0">
                <a:solidFill>
                  <a:srgbClr val="008000"/>
                </a:solidFill>
              </a:rPr>
              <a:t>'#</a:t>
            </a:r>
            <a:r>
              <a:rPr lang="en-US" sz="1400" b="1" dirty="0" err="1" smtClean="0">
                <a:solidFill>
                  <a:srgbClr val="008000"/>
                </a:solidFill>
              </a:rPr>
              <a:t>displayAnswer</a:t>
            </a:r>
            <a:r>
              <a:rPr lang="en-US" sz="1400" b="1" dirty="0" smtClean="0">
                <a:solidFill>
                  <a:srgbClr val="008000"/>
                </a:solidFill>
              </a:rPr>
              <a:t>'</a:t>
            </a:r>
            <a:r>
              <a:rPr lang="en-US" sz="1400" dirty="0" smtClean="0">
                <a:solidFill>
                  <a:srgbClr val="000000"/>
                </a:solidFill>
              </a:rPr>
              <a:t>).html(</a:t>
            </a:r>
            <a:r>
              <a:rPr lang="en-US" sz="1400" b="1" dirty="0" smtClean="0">
                <a:solidFill>
                  <a:srgbClr val="008000"/>
                </a:solidFill>
              </a:rPr>
              <a:t>' '</a:t>
            </a:r>
            <a:r>
              <a:rPr lang="en-US" sz="1400" dirty="0" smtClean="0">
                <a:solidFill>
                  <a:srgbClr val="000000"/>
                </a:solidFill>
              </a:rPr>
              <a:t>); </a:t>
            </a:r>
            <a:r>
              <a:rPr lang="en-US" sz="1400" i="1" dirty="0" smtClean="0">
                <a:solidFill>
                  <a:srgbClr val="808080"/>
                </a:solidFill>
              </a:rPr>
              <a:t>// </a:t>
            </a:r>
            <a:r>
              <a:rPr lang="el-GR" sz="1400" i="1" dirty="0" smtClean="0">
                <a:solidFill>
                  <a:srgbClr val="808080"/>
                </a:solidFill>
              </a:rPr>
              <a:t>Αδειάζει την περιοχή που έχει τυπωθεί η λύση της άσκησης</a:t>
            </a:r>
            <a:r>
              <a:rPr lang="en-US" sz="1400" i="1" dirty="0" smtClean="0">
                <a:solidFill>
                  <a:srgbClr val="808080"/>
                </a:solidFill>
              </a:rPr>
              <a:t>.</a:t>
            </a:r>
            <a:br>
              <a:rPr lang="en-US" sz="1400" i="1" dirty="0" smtClean="0">
                <a:solidFill>
                  <a:srgbClr val="808080"/>
                </a:solidFill>
              </a:rPr>
            </a:br>
            <a:r>
              <a:rPr lang="en-US" sz="1400" dirty="0" smtClean="0">
                <a:solidFill>
                  <a:srgbClr val="000000"/>
                </a:solidFill>
              </a:rPr>
              <a:t>}</a:t>
            </a:r>
            <a:endParaRPr lang="el-GR" sz="1400" dirty="0" smtClean="0"/>
          </a:p>
          <a:p>
            <a:endParaRPr lang="el-GR" sz="1600" dirty="0"/>
          </a:p>
        </p:txBody>
      </p:sp>
      <p:cxnSp>
        <p:nvCxnSpPr>
          <p:cNvPr id="4" name="3 - Ευθεία γραμμή σύνδεσης"/>
          <p:cNvCxnSpPr/>
          <p:nvPr/>
        </p:nvCxnSpPr>
        <p:spPr>
          <a:xfrm rot="5400000">
            <a:off x="-1040524" y="4093357"/>
            <a:ext cx="4477406"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898638" y="1610948"/>
            <a:ext cx="268014" cy="2413481"/>
          </a:xfrm>
          <a:prstGeom prst="rect">
            <a:avLst/>
          </a:prstGeom>
          <a:noFill/>
        </p:spPr>
        <p:txBody>
          <a:bodyPr wrap="square" rtlCol="0">
            <a:spAutoFit/>
          </a:bodyPr>
          <a:lstStyle/>
          <a:p>
            <a:pPr>
              <a:lnSpc>
                <a:spcPts val="1800"/>
              </a:lnSpc>
            </a:pPr>
            <a:r>
              <a:rPr lang="el-GR" sz="1400" dirty="0" smtClean="0"/>
              <a:t>1</a:t>
            </a:r>
          </a:p>
          <a:p>
            <a:pPr>
              <a:lnSpc>
                <a:spcPts val="1800"/>
              </a:lnSpc>
            </a:pPr>
            <a:r>
              <a:rPr lang="el-GR" sz="1400" dirty="0" smtClean="0"/>
              <a:t>23456789</a:t>
            </a:r>
          </a:p>
          <a:p>
            <a:pPr>
              <a:lnSpc>
                <a:spcPts val="1900"/>
              </a:lnSpc>
            </a:pPr>
            <a:r>
              <a:rPr lang="el-GR" dirty="0" smtClean="0"/>
              <a:t> </a:t>
            </a:r>
            <a:endParaRPr lang="el-GR" dirty="0"/>
          </a:p>
        </p:txBody>
      </p:sp>
      <p:sp>
        <p:nvSpPr>
          <p:cNvPr id="6" name="5 - TextBox"/>
          <p:cNvSpPr txBox="1"/>
          <p:nvPr/>
        </p:nvSpPr>
        <p:spPr>
          <a:xfrm>
            <a:off x="716531" y="3744114"/>
            <a:ext cx="493982" cy="2379241"/>
          </a:xfrm>
          <a:prstGeom prst="rect">
            <a:avLst/>
          </a:prstGeom>
          <a:noFill/>
        </p:spPr>
        <p:txBody>
          <a:bodyPr wrap="square" rtlCol="0">
            <a:spAutoFit/>
          </a:bodyPr>
          <a:lstStyle/>
          <a:p>
            <a:pPr algn="r">
              <a:lnSpc>
                <a:spcPts val="1800"/>
              </a:lnSpc>
            </a:pPr>
            <a:r>
              <a:rPr lang="el-GR" sz="1400" dirty="0" smtClean="0"/>
              <a:t>10</a:t>
            </a:r>
          </a:p>
          <a:p>
            <a:pPr algn="r">
              <a:lnSpc>
                <a:spcPts val="1800"/>
              </a:lnSpc>
            </a:pPr>
            <a:r>
              <a:rPr lang="el-GR" sz="1400" dirty="0" smtClean="0"/>
              <a:t>11</a:t>
            </a:r>
          </a:p>
          <a:p>
            <a:pPr algn="r">
              <a:lnSpc>
                <a:spcPts val="1800"/>
              </a:lnSpc>
            </a:pPr>
            <a:r>
              <a:rPr lang="el-GR" sz="1400" dirty="0" smtClean="0"/>
              <a:t>12</a:t>
            </a:r>
          </a:p>
          <a:p>
            <a:pPr algn="r">
              <a:lnSpc>
                <a:spcPts val="1800"/>
              </a:lnSpc>
            </a:pPr>
            <a:r>
              <a:rPr lang="el-GR" sz="1400" dirty="0" smtClean="0"/>
              <a:t>13</a:t>
            </a:r>
          </a:p>
          <a:p>
            <a:pPr algn="r">
              <a:lnSpc>
                <a:spcPts val="1800"/>
              </a:lnSpc>
            </a:pPr>
            <a:r>
              <a:rPr lang="el-GR" sz="1400" dirty="0" smtClean="0"/>
              <a:t>14</a:t>
            </a:r>
          </a:p>
          <a:p>
            <a:pPr algn="r">
              <a:lnSpc>
                <a:spcPts val="1800"/>
              </a:lnSpc>
            </a:pPr>
            <a:r>
              <a:rPr lang="el-GR" sz="1400" dirty="0" smtClean="0"/>
              <a:t>15</a:t>
            </a:r>
          </a:p>
          <a:p>
            <a:pPr algn="r">
              <a:lnSpc>
                <a:spcPts val="1800"/>
              </a:lnSpc>
            </a:pPr>
            <a:r>
              <a:rPr lang="el-GR" sz="1400" dirty="0" smtClean="0"/>
              <a:t>16</a:t>
            </a:r>
          </a:p>
          <a:p>
            <a:pPr algn="r">
              <a:lnSpc>
                <a:spcPts val="1800"/>
              </a:lnSpc>
            </a:pPr>
            <a:r>
              <a:rPr lang="el-GR" sz="1400" dirty="0" smtClean="0"/>
              <a:t>17</a:t>
            </a:r>
          </a:p>
          <a:p>
            <a:pPr algn="r">
              <a:lnSpc>
                <a:spcPts val="1800"/>
              </a:lnSpc>
            </a:pPr>
            <a:r>
              <a:rPr lang="el-GR" sz="1400" dirty="0" smtClean="0"/>
              <a:t>18</a:t>
            </a:r>
          </a:p>
          <a:p>
            <a:pPr algn="r">
              <a:lnSpc>
                <a:spcPts val="1800"/>
              </a:lnSpc>
            </a:pPr>
            <a:r>
              <a:rPr lang="el-GR" sz="1400" dirty="0" smtClean="0"/>
              <a:t>19</a:t>
            </a: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smtClean="0"/>
              <a:t>1</a:t>
            </a:r>
            <a:r>
              <a:rPr lang="el-GR" baseline="30000" dirty="0" smtClean="0"/>
              <a:t>ο</a:t>
            </a:r>
            <a:r>
              <a:rPr lang="el-GR" dirty="0" smtClean="0"/>
              <a:t> Κεφάλαιο</a:t>
            </a:r>
            <a:endParaRPr lang="el-GR" dirty="0"/>
          </a:p>
        </p:txBody>
      </p:sp>
      <p:sp>
        <p:nvSpPr>
          <p:cNvPr id="3" name="Υπότιτλος 2"/>
          <p:cNvSpPr>
            <a:spLocks noGrp="1"/>
          </p:cNvSpPr>
          <p:nvPr>
            <p:ph type="subTitle" idx="1"/>
          </p:nvPr>
        </p:nvSpPr>
        <p:spPr/>
        <p:txBody>
          <a:bodyPr rtlCol="0"/>
          <a:lstStyle/>
          <a:p>
            <a:pPr rtl="0"/>
            <a:r>
              <a:rPr lang="el-GR" dirty="0" smtClean="0"/>
              <a:t>Βασικές έννοιες &amp; ορισμοί </a:t>
            </a:r>
            <a:endParaRPr lang="el-GR" dirty="0"/>
          </a:p>
        </p:txBody>
      </p:sp>
    </p:spTree>
    <p:extLst>
      <p:ext uri="{BB962C8B-B14F-4D97-AF65-F5344CB8AC3E}">
        <p14:creationId xmlns:p14="http://schemas.microsoft.com/office/powerpoint/2010/main" xmlns="" val="1315647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l-GR" dirty="0" smtClean="0"/>
              <a:t>Η </a:t>
            </a:r>
            <a:r>
              <a:rPr lang="en-US" dirty="0" err="1" smtClean="0"/>
              <a:t>printAnswer</a:t>
            </a:r>
            <a:r>
              <a:rPr lang="el-GR" dirty="0" smtClean="0"/>
              <a:t> ελέγχει για ποιόν αλγόριθμο ζητήθηκε η απάντηση και την σχεδιάζει. </a:t>
            </a:r>
          </a:p>
          <a:p>
            <a:r>
              <a:rPr lang="el-GR" dirty="0" smtClean="0"/>
              <a:t>Εφόσον </a:t>
            </a:r>
            <a:r>
              <a:rPr lang="el-GR" dirty="0" err="1" smtClean="0"/>
              <a:t>παράξει</a:t>
            </a:r>
            <a:r>
              <a:rPr lang="el-GR" dirty="0" smtClean="0"/>
              <a:t> και τοποθετήσει τα νούμερα στις σωστές θέσεις, έπειτα τα εμφανίζει στην οθόνη. </a:t>
            </a:r>
          </a:p>
          <a:p>
            <a:r>
              <a:rPr lang="el-GR" dirty="0" smtClean="0"/>
              <a:t>Οι γραμμές κώδικα που θα προστεθούν στην περίπτωση του κάθε αλγορίθμου δεν ακολουθούν κάποια δεδομένη σειρά, διότι κάθε ένας έχει διαφορετικά κατασκευασμένη την απάντηση. Υπολογίζει διαφορετικές παραμέτρους, εμφανίζει διαφορετικές μαθηματικές μεταβλητές όπως και διαφορετικό κείμενο. Οπότε είναι κατανοητό πώς θα πρέπει να δομηθεί με παρόμοιο τρόπο που δομήθηκαν και τα υπόλοιπα.</a:t>
            </a:r>
            <a:endParaRPr lang="el-GR" dirty="0" smtClean="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l-GR" dirty="0" smtClean="0"/>
              <a:t>Εισαγωγή στην σελίδα </a:t>
            </a:r>
            <a:r>
              <a:rPr lang="en-US" dirty="0" smtClean="0"/>
              <a:t>theory.html</a:t>
            </a:r>
            <a:endParaRPr lang="el-GR" dirty="0" smtClean="0"/>
          </a:p>
        </p:txBody>
      </p:sp>
      <p:pic>
        <p:nvPicPr>
          <p:cNvPr id="4" name="Picture 2"/>
          <p:cNvPicPr>
            <a:picLocks noChangeAspect="1" noChangeArrowheads="1"/>
          </p:cNvPicPr>
          <p:nvPr/>
        </p:nvPicPr>
        <p:blipFill>
          <a:blip r:embed="rId3"/>
          <a:srcRect t="5682" b="5927"/>
          <a:stretch>
            <a:fillRect/>
          </a:stretch>
        </p:blipFill>
        <p:spPr bwMode="auto">
          <a:xfrm>
            <a:off x="1338528" y="2116673"/>
            <a:ext cx="8924588" cy="4435116"/>
          </a:xfrm>
          <a:prstGeom prst="rect">
            <a:avLst/>
          </a:prstGeom>
          <a:noFill/>
          <a:ln w="9525">
            <a:noFill/>
            <a:miter lim="800000"/>
            <a:headEnd/>
            <a:tailEnd/>
          </a:ln>
          <a:effectLst/>
        </p:spPr>
      </p:pic>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200"/>
            <a:ext cx="10041322" cy="4404816"/>
          </a:xfrm>
        </p:spPr>
        <p:txBody>
          <a:bodyPr rtlCol="0">
            <a:noAutofit/>
          </a:bodyPr>
          <a:lstStyle/>
          <a:p>
            <a:r>
              <a:rPr lang="el-GR" sz="1600" dirty="0" smtClean="0"/>
              <a:t>Στον κώδικα </a:t>
            </a:r>
            <a:r>
              <a:rPr lang="en-US" sz="1600" dirty="0" smtClean="0"/>
              <a:t>index</a:t>
            </a:r>
            <a:r>
              <a:rPr lang="el-GR" sz="1600" dirty="0" smtClean="0"/>
              <a:t>.</a:t>
            </a:r>
            <a:r>
              <a:rPr lang="en-US" sz="1600" dirty="0" smtClean="0"/>
              <a:t>html</a:t>
            </a:r>
            <a:r>
              <a:rPr lang="el-GR" sz="1600" dirty="0" smtClean="0"/>
              <a:t> θα πρέπει να προστεθεί η εξής γραμμή:</a:t>
            </a:r>
            <a:endParaRPr lang="en-US" sz="1600" dirty="0" smtClean="0"/>
          </a:p>
          <a:p>
            <a:pPr>
              <a:buNone/>
            </a:pPr>
            <a:r>
              <a:rPr lang="en-US" sz="1600" dirty="0" smtClean="0">
                <a:solidFill>
                  <a:srgbClr val="000000"/>
                </a:solidFill>
                <a:latin typeface="Cambria"/>
                <a:ea typeface="Times New Roman"/>
                <a:cs typeface="Times New Roman"/>
              </a:rPr>
              <a:t>&lt;</a:t>
            </a:r>
            <a:r>
              <a:rPr lang="en-US" sz="1600" b="1" dirty="0" err="1" smtClean="0">
                <a:solidFill>
                  <a:srgbClr val="000080"/>
                </a:solidFill>
                <a:latin typeface="Cambria"/>
                <a:ea typeface="Times New Roman"/>
                <a:cs typeface="Times New Roman"/>
              </a:rPr>
              <a:t>li</a:t>
            </a:r>
            <a:r>
              <a:rPr lang="en-US" sz="1600" dirty="0" smtClean="0">
                <a:solidFill>
                  <a:srgbClr val="000000"/>
                </a:solidFill>
                <a:latin typeface="Cambria"/>
                <a:ea typeface="Times New Roman"/>
                <a:cs typeface="Times New Roman"/>
              </a:rPr>
              <a:t>&gt;&lt;</a:t>
            </a:r>
            <a:r>
              <a:rPr lang="en-US" sz="1600" b="1" dirty="0" smtClean="0">
                <a:solidFill>
                  <a:srgbClr val="000080"/>
                </a:solidFill>
                <a:latin typeface="Cambria"/>
                <a:ea typeface="Times New Roman"/>
                <a:cs typeface="Times New Roman"/>
              </a:rPr>
              <a:t>a </a:t>
            </a:r>
            <a:r>
              <a:rPr lang="en-US" sz="1600" b="1" dirty="0" err="1" smtClean="0">
                <a:solidFill>
                  <a:srgbClr val="0000FF"/>
                </a:solidFill>
                <a:latin typeface="Cambria"/>
                <a:ea typeface="Times New Roman"/>
                <a:cs typeface="Times New Roman"/>
              </a:rPr>
              <a:t>tabindex</a:t>
            </a:r>
            <a:r>
              <a:rPr lang="en-US" sz="1600" b="1" dirty="0" smtClean="0">
                <a:solidFill>
                  <a:srgbClr val="0000FF"/>
                </a:solidFill>
                <a:latin typeface="Cambria"/>
                <a:ea typeface="Times New Roman"/>
                <a:cs typeface="Times New Roman"/>
              </a:rPr>
              <a:t>=</a:t>
            </a:r>
            <a:r>
              <a:rPr lang="en-US" sz="1600" b="1" dirty="0" smtClean="0">
                <a:solidFill>
                  <a:srgbClr val="008000"/>
                </a:solidFill>
                <a:latin typeface="Cambria"/>
                <a:ea typeface="Times New Roman"/>
                <a:cs typeface="Times New Roman"/>
              </a:rPr>
              <a:t>"0" </a:t>
            </a:r>
            <a:r>
              <a:rPr lang="en-US" sz="1600" b="1" dirty="0" err="1" smtClean="0">
                <a:solidFill>
                  <a:srgbClr val="0000FF"/>
                </a:solidFill>
                <a:latin typeface="Cambria"/>
                <a:ea typeface="Times New Roman"/>
                <a:cs typeface="Times New Roman"/>
              </a:rPr>
              <a:t>onclick</a:t>
            </a:r>
            <a:r>
              <a:rPr lang="en-US" sz="1600" b="1" dirty="0" smtClean="0">
                <a:solidFill>
                  <a:srgbClr val="0000FF"/>
                </a:solidFill>
                <a:latin typeface="Cambria"/>
                <a:ea typeface="Times New Roman"/>
                <a:cs typeface="Times New Roman"/>
              </a:rPr>
              <a:t>=</a:t>
            </a:r>
            <a:r>
              <a:rPr lang="en-US" sz="1600" b="1" dirty="0" smtClean="0">
                <a:solidFill>
                  <a:srgbClr val="008000"/>
                </a:solidFill>
                <a:latin typeface="Cambria"/>
                <a:ea typeface="Times New Roman"/>
                <a:cs typeface="Times New Roman"/>
              </a:rPr>
              <a:t>"</a:t>
            </a:r>
            <a:r>
              <a:rPr lang="en-US" sz="1600" i="1" dirty="0" err="1" smtClean="0">
                <a:solidFill>
                  <a:srgbClr val="000000"/>
                </a:solidFill>
                <a:latin typeface="Cambria"/>
                <a:ea typeface="Times New Roman"/>
                <a:cs typeface="Times New Roman"/>
              </a:rPr>
              <a:t>goToTheory</a:t>
            </a:r>
            <a:r>
              <a:rPr lang="en-US" sz="1600" dirty="0" smtClean="0">
                <a:solidFill>
                  <a:srgbClr val="000000"/>
                </a:solidFill>
                <a:latin typeface="Cambria"/>
                <a:ea typeface="Times New Roman"/>
                <a:cs typeface="Times New Roman"/>
              </a:rPr>
              <a:t>(</a:t>
            </a:r>
            <a:r>
              <a:rPr lang="en-US" sz="1600" b="1" dirty="0" smtClean="0">
                <a:solidFill>
                  <a:srgbClr val="008000"/>
                </a:solidFill>
                <a:latin typeface="Cambria"/>
                <a:ea typeface="Times New Roman"/>
                <a:cs typeface="Times New Roman"/>
              </a:rPr>
              <a:t>'</a:t>
            </a:r>
            <a:r>
              <a:rPr lang="en-US" sz="1600" b="1" dirty="0" smtClean="0">
                <a:solidFill>
                  <a:srgbClr val="FF0000"/>
                </a:solidFill>
                <a:latin typeface="Cambria"/>
                <a:ea typeface="Times New Roman"/>
                <a:cs typeface="Times New Roman"/>
              </a:rPr>
              <a:t>algorithm</a:t>
            </a:r>
            <a:r>
              <a:rPr lang="en-US" sz="1600" b="1" dirty="0" smtClean="0">
                <a:solidFill>
                  <a:srgbClr val="008000"/>
                </a:solidFill>
                <a:latin typeface="Cambria"/>
                <a:ea typeface="Times New Roman"/>
                <a:cs typeface="Times New Roman"/>
              </a:rPr>
              <a:t>'</a:t>
            </a:r>
            <a:r>
              <a:rPr lang="en-US" sz="1600" dirty="0" smtClean="0">
                <a:solidFill>
                  <a:srgbClr val="000000"/>
                </a:solidFill>
                <a:latin typeface="Cambria"/>
                <a:ea typeface="Times New Roman"/>
                <a:cs typeface="Times New Roman"/>
              </a:rPr>
              <a:t>)</a:t>
            </a:r>
            <a:r>
              <a:rPr lang="en-US" sz="1600" b="1" dirty="0" smtClean="0">
                <a:solidFill>
                  <a:srgbClr val="008000"/>
                </a:solidFill>
                <a:latin typeface="Cambria"/>
                <a:ea typeface="Times New Roman"/>
                <a:cs typeface="Times New Roman"/>
              </a:rPr>
              <a:t>"</a:t>
            </a:r>
            <a:r>
              <a:rPr lang="en-US" sz="1600" dirty="0" smtClean="0">
                <a:solidFill>
                  <a:srgbClr val="000000"/>
                </a:solidFill>
                <a:latin typeface="Cambria"/>
                <a:ea typeface="Times New Roman"/>
                <a:cs typeface="Times New Roman"/>
              </a:rPr>
              <a:t>&gt;&lt;</a:t>
            </a:r>
            <a:r>
              <a:rPr lang="en-US" sz="1600" b="1" dirty="0" smtClean="0">
                <a:solidFill>
                  <a:srgbClr val="000080"/>
                </a:solidFill>
                <a:latin typeface="Cambria"/>
                <a:ea typeface="Times New Roman"/>
                <a:cs typeface="Times New Roman"/>
              </a:rPr>
              <a:t>span </a:t>
            </a:r>
            <a:r>
              <a:rPr lang="en-US" sz="1600" b="1" dirty="0" smtClean="0">
                <a:solidFill>
                  <a:srgbClr val="0000FF"/>
                </a:solidFill>
                <a:latin typeface="Cambria"/>
                <a:ea typeface="Times New Roman"/>
                <a:cs typeface="Times New Roman"/>
              </a:rPr>
              <a:t>class=</a:t>
            </a:r>
            <a:r>
              <a:rPr lang="en-US" sz="1600" b="1" dirty="0" smtClean="0">
                <a:solidFill>
                  <a:srgbClr val="008000"/>
                </a:solidFill>
                <a:latin typeface="Cambria"/>
                <a:ea typeface="Times New Roman"/>
                <a:cs typeface="Times New Roman"/>
              </a:rPr>
              <a:t>"</a:t>
            </a:r>
            <a:r>
              <a:rPr lang="en-US" sz="1600" b="1" dirty="0" err="1" smtClean="0">
                <a:solidFill>
                  <a:srgbClr val="008000"/>
                </a:solidFill>
                <a:latin typeface="Cambria"/>
                <a:ea typeface="Times New Roman"/>
                <a:cs typeface="Times New Roman"/>
              </a:rPr>
              <a:t>glyphicon</a:t>
            </a:r>
            <a:r>
              <a:rPr lang="en-US" sz="1600" b="1" dirty="0" smtClean="0">
                <a:solidFill>
                  <a:srgbClr val="008000"/>
                </a:solidFill>
                <a:latin typeface="Cambria"/>
                <a:ea typeface="Times New Roman"/>
                <a:cs typeface="Times New Roman"/>
              </a:rPr>
              <a:t> </a:t>
            </a:r>
            <a:r>
              <a:rPr lang="en-US" sz="1600" b="1" dirty="0" err="1" smtClean="0">
                <a:solidFill>
                  <a:srgbClr val="008000"/>
                </a:solidFill>
                <a:latin typeface="Cambria"/>
                <a:ea typeface="Times New Roman"/>
                <a:cs typeface="Times New Roman"/>
              </a:rPr>
              <a:t>glyphicon</a:t>
            </a:r>
            <a:r>
              <a:rPr lang="en-US" sz="1600" b="1" dirty="0" smtClean="0">
                <a:solidFill>
                  <a:srgbClr val="008000"/>
                </a:solidFill>
                <a:latin typeface="Cambria"/>
                <a:ea typeface="Times New Roman"/>
                <a:cs typeface="Times New Roman"/>
              </a:rPr>
              <a:t>-book"</a:t>
            </a:r>
            <a:r>
              <a:rPr lang="en-US" sz="1600" dirty="0" smtClean="0">
                <a:solidFill>
                  <a:srgbClr val="000000"/>
                </a:solidFill>
                <a:latin typeface="Cambria"/>
                <a:ea typeface="Times New Roman"/>
                <a:cs typeface="Times New Roman"/>
              </a:rPr>
              <a:t>&gt;&lt;/</a:t>
            </a:r>
            <a:r>
              <a:rPr lang="en-US" sz="1600" b="1" dirty="0" smtClean="0">
                <a:solidFill>
                  <a:srgbClr val="000080"/>
                </a:solidFill>
                <a:latin typeface="Cambria"/>
                <a:ea typeface="Times New Roman"/>
                <a:cs typeface="Times New Roman"/>
              </a:rPr>
              <a:t>span</a:t>
            </a:r>
            <a:r>
              <a:rPr lang="en-US" sz="1600" dirty="0" smtClean="0">
                <a:solidFill>
                  <a:srgbClr val="000000"/>
                </a:solidFill>
                <a:latin typeface="Cambria"/>
                <a:ea typeface="Times New Roman"/>
                <a:cs typeface="Times New Roman"/>
              </a:rPr>
              <a:t>&gt; Theory&lt;/</a:t>
            </a:r>
            <a:r>
              <a:rPr lang="en-US" sz="1600" b="1" dirty="0" smtClean="0">
                <a:solidFill>
                  <a:srgbClr val="000080"/>
                </a:solidFill>
                <a:latin typeface="Cambria"/>
                <a:ea typeface="Times New Roman"/>
                <a:cs typeface="Times New Roman"/>
              </a:rPr>
              <a:t>a</a:t>
            </a:r>
            <a:r>
              <a:rPr lang="en-US" sz="1600" dirty="0" smtClean="0">
                <a:solidFill>
                  <a:srgbClr val="000000"/>
                </a:solidFill>
                <a:latin typeface="Cambria"/>
                <a:ea typeface="Times New Roman"/>
                <a:cs typeface="Times New Roman"/>
              </a:rPr>
              <a:t>&gt;&lt;/</a:t>
            </a:r>
            <a:r>
              <a:rPr lang="en-US" sz="1600" b="1" dirty="0" err="1" smtClean="0">
                <a:solidFill>
                  <a:srgbClr val="000080"/>
                </a:solidFill>
                <a:latin typeface="Cambria"/>
                <a:ea typeface="Times New Roman"/>
                <a:cs typeface="Times New Roman"/>
              </a:rPr>
              <a:t>li</a:t>
            </a:r>
            <a:r>
              <a:rPr lang="en-US" sz="1600" dirty="0" smtClean="0">
                <a:solidFill>
                  <a:srgbClr val="000000"/>
                </a:solidFill>
                <a:latin typeface="Cambria"/>
                <a:ea typeface="Times New Roman"/>
                <a:cs typeface="Times New Roman"/>
              </a:rPr>
              <a:t>&gt;</a:t>
            </a:r>
            <a:endParaRPr lang="el-GR" sz="1600" dirty="0" smtClean="0"/>
          </a:p>
          <a:p>
            <a:r>
              <a:rPr lang="el-GR" sz="1600" dirty="0" smtClean="0"/>
              <a:t>Στον κώδικα </a:t>
            </a:r>
            <a:r>
              <a:rPr lang="en-US" sz="1600" dirty="0" smtClean="0"/>
              <a:t>Theory</a:t>
            </a:r>
            <a:r>
              <a:rPr lang="el-GR" sz="1600" dirty="0" smtClean="0"/>
              <a:t>.</a:t>
            </a:r>
            <a:r>
              <a:rPr lang="en-US" sz="1600" dirty="0" smtClean="0"/>
              <a:t>html</a:t>
            </a:r>
            <a:r>
              <a:rPr lang="el-GR" sz="1600" dirty="0" smtClean="0"/>
              <a:t> </a:t>
            </a:r>
            <a:r>
              <a:rPr lang="en-US" sz="1600" dirty="0" smtClean="0"/>
              <a:t> </a:t>
            </a:r>
            <a:r>
              <a:rPr lang="el-GR" sz="1600" dirty="0" smtClean="0"/>
              <a:t>θα </a:t>
            </a:r>
            <a:r>
              <a:rPr lang="el-GR" sz="1600" dirty="0" smtClean="0"/>
              <a:t>πρέπει να προστεθεί η εξής γραμμή:</a:t>
            </a:r>
            <a:endParaRPr lang="el-GR" sz="1600" dirty="0" smtClean="0">
              <a:solidFill>
                <a:srgbClr val="000000"/>
              </a:solidFill>
            </a:endParaRPr>
          </a:p>
          <a:p>
            <a:pPr>
              <a:buNone/>
            </a:pPr>
            <a:r>
              <a:rPr lang="en-US" sz="1600" dirty="0" smtClean="0">
                <a:solidFill>
                  <a:srgbClr val="000000"/>
                </a:solidFill>
              </a:rPr>
              <a:t>  &lt;</a:t>
            </a:r>
            <a:r>
              <a:rPr lang="en-US" sz="1600" b="1" dirty="0" err="1" smtClean="0">
                <a:solidFill>
                  <a:srgbClr val="000080"/>
                </a:solidFill>
              </a:rPr>
              <a:t>li</a:t>
            </a:r>
            <a:r>
              <a:rPr lang="en-US" sz="1600" b="1" dirty="0" smtClean="0">
                <a:solidFill>
                  <a:srgbClr val="000080"/>
                </a:solidFill>
              </a:rPr>
              <a:t> </a:t>
            </a:r>
            <a:r>
              <a:rPr lang="en-US" sz="1600" b="1" dirty="0" smtClean="0">
                <a:solidFill>
                  <a:srgbClr val="0000FF"/>
                </a:solidFill>
              </a:rPr>
              <a:t>class=</a:t>
            </a:r>
            <a:r>
              <a:rPr lang="en-US" sz="1600" b="1" dirty="0" smtClean="0">
                <a:solidFill>
                  <a:srgbClr val="008000"/>
                </a:solidFill>
              </a:rPr>
              <a:t>"info-link"</a:t>
            </a:r>
            <a:r>
              <a:rPr lang="en-US" sz="1600" dirty="0" smtClean="0">
                <a:solidFill>
                  <a:srgbClr val="000000"/>
                </a:solidFill>
              </a:rPr>
              <a:t>&gt;&lt;</a:t>
            </a:r>
            <a:r>
              <a:rPr lang="en-US" sz="1600" b="1" dirty="0" smtClean="0">
                <a:solidFill>
                  <a:srgbClr val="000080"/>
                </a:solidFill>
              </a:rPr>
              <a:t>a </a:t>
            </a:r>
            <a:r>
              <a:rPr lang="en-US" sz="1600" b="1" dirty="0" err="1" smtClean="0">
                <a:solidFill>
                  <a:srgbClr val="0000FF"/>
                </a:solidFill>
              </a:rPr>
              <a:t>onclick</a:t>
            </a:r>
            <a:r>
              <a:rPr lang="en-US" sz="1600" b="1" dirty="0" smtClean="0">
                <a:solidFill>
                  <a:srgbClr val="0000FF"/>
                </a:solidFill>
              </a:rPr>
              <a:t>=</a:t>
            </a:r>
            <a:r>
              <a:rPr lang="en-US" sz="1600" b="1" dirty="0" smtClean="0">
                <a:solidFill>
                  <a:srgbClr val="008000"/>
                </a:solidFill>
              </a:rPr>
              <a:t>"</a:t>
            </a:r>
            <a:r>
              <a:rPr lang="en-US" sz="1600" i="1" dirty="0" err="1" smtClean="0">
                <a:solidFill>
                  <a:srgbClr val="000000"/>
                </a:solidFill>
              </a:rPr>
              <a:t>setTheory</a:t>
            </a:r>
            <a:r>
              <a:rPr lang="en-US" sz="1600" dirty="0" smtClean="0">
                <a:solidFill>
                  <a:srgbClr val="000000"/>
                </a:solidFill>
              </a:rPr>
              <a:t>(</a:t>
            </a:r>
            <a:r>
              <a:rPr lang="en-US" sz="1600" b="1" dirty="0" smtClean="0">
                <a:solidFill>
                  <a:srgbClr val="008000"/>
                </a:solidFill>
              </a:rPr>
              <a:t>'histogram'</a:t>
            </a:r>
            <a:r>
              <a:rPr lang="en-US" sz="1600" dirty="0" smtClean="0">
                <a:solidFill>
                  <a:srgbClr val="000000"/>
                </a:solidFill>
              </a:rPr>
              <a:t>)</a:t>
            </a:r>
            <a:r>
              <a:rPr lang="en-US" sz="1600" b="1" dirty="0" smtClean="0">
                <a:solidFill>
                  <a:srgbClr val="008000"/>
                </a:solidFill>
              </a:rPr>
              <a:t>"</a:t>
            </a:r>
            <a:r>
              <a:rPr lang="en-US" sz="1600" dirty="0" smtClean="0">
                <a:solidFill>
                  <a:srgbClr val="000000"/>
                </a:solidFill>
              </a:rPr>
              <a:t>&gt;Histogram&lt;/</a:t>
            </a:r>
            <a:r>
              <a:rPr lang="en-US" sz="1600" b="1" dirty="0" smtClean="0">
                <a:solidFill>
                  <a:srgbClr val="000080"/>
                </a:solidFill>
              </a:rPr>
              <a:t>a</a:t>
            </a:r>
            <a:r>
              <a:rPr lang="en-US" sz="1600" dirty="0" smtClean="0">
                <a:solidFill>
                  <a:srgbClr val="000000"/>
                </a:solidFill>
              </a:rPr>
              <a:t>&gt;&lt;/</a:t>
            </a:r>
            <a:r>
              <a:rPr lang="en-US" sz="1600" b="1" dirty="0" err="1" smtClean="0">
                <a:solidFill>
                  <a:srgbClr val="000080"/>
                </a:solidFill>
              </a:rPr>
              <a:t>li</a:t>
            </a:r>
            <a:r>
              <a:rPr lang="en-US" sz="1600" dirty="0" smtClean="0">
                <a:solidFill>
                  <a:srgbClr val="000000"/>
                </a:solidFill>
              </a:rPr>
              <a:t>&gt;</a:t>
            </a:r>
            <a:br>
              <a:rPr lang="en-US" sz="1600" dirty="0" smtClean="0">
                <a:solidFill>
                  <a:srgbClr val="000000"/>
                </a:solidFill>
              </a:rPr>
            </a:br>
            <a:r>
              <a:rPr lang="en-US" sz="1600" dirty="0" smtClean="0">
                <a:solidFill>
                  <a:srgbClr val="000000"/>
                </a:solidFill>
              </a:rPr>
              <a:t>&lt;</a:t>
            </a:r>
            <a:r>
              <a:rPr lang="en-US" sz="1600" b="1" dirty="0" err="1" smtClean="0">
                <a:solidFill>
                  <a:srgbClr val="000080"/>
                </a:solidFill>
              </a:rPr>
              <a:t>li</a:t>
            </a:r>
            <a:r>
              <a:rPr lang="en-US" sz="1600" b="1" dirty="0" smtClean="0">
                <a:solidFill>
                  <a:srgbClr val="000080"/>
                </a:solidFill>
              </a:rPr>
              <a:t> </a:t>
            </a:r>
            <a:r>
              <a:rPr lang="en-US" sz="1600" b="1" dirty="0" smtClean="0">
                <a:solidFill>
                  <a:srgbClr val="0000FF"/>
                </a:solidFill>
              </a:rPr>
              <a:t>class=</a:t>
            </a:r>
            <a:r>
              <a:rPr lang="en-US" sz="1600" b="1" dirty="0" smtClean="0">
                <a:solidFill>
                  <a:srgbClr val="008000"/>
                </a:solidFill>
              </a:rPr>
              <a:t>"info-link"</a:t>
            </a:r>
            <a:r>
              <a:rPr lang="en-US" sz="1600" dirty="0" smtClean="0">
                <a:solidFill>
                  <a:srgbClr val="000000"/>
                </a:solidFill>
              </a:rPr>
              <a:t>&gt;&lt;</a:t>
            </a:r>
            <a:r>
              <a:rPr lang="en-US" sz="1600" b="1" dirty="0" smtClean="0">
                <a:solidFill>
                  <a:srgbClr val="000080"/>
                </a:solidFill>
              </a:rPr>
              <a:t>a </a:t>
            </a:r>
            <a:r>
              <a:rPr lang="en-US" sz="1600" b="1" dirty="0" err="1" smtClean="0">
                <a:solidFill>
                  <a:srgbClr val="0000FF"/>
                </a:solidFill>
              </a:rPr>
              <a:t>onclick</a:t>
            </a:r>
            <a:r>
              <a:rPr lang="en-US" sz="1600" b="1" dirty="0" smtClean="0">
                <a:solidFill>
                  <a:srgbClr val="0000FF"/>
                </a:solidFill>
              </a:rPr>
              <a:t>=</a:t>
            </a:r>
            <a:r>
              <a:rPr lang="en-US" sz="1600" b="1" dirty="0" smtClean="0">
                <a:solidFill>
                  <a:srgbClr val="008000"/>
                </a:solidFill>
              </a:rPr>
              <a:t>"</a:t>
            </a:r>
            <a:r>
              <a:rPr lang="en-US" sz="1600" i="1" dirty="0" err="1" smtClean="0">
                <a:solidFill>
                  <a:srgbClr val="000000"/>
                </a:solidFill>
              </a:rPr>
              <a:t>setTheory</a:t>
            </a:r>
            <a:r>
              <a:rPr lang="en-US" sz="1600" dirty="0" smtClean="0">
                <a:solidFill>
                  <a:srgbClr val="000000"/>
                </a:solidFill>
              </a:rPr>
              <a:t>(</a:t>
            </a:r>
            <a:r>
              <a:rPr lang="en-US" sz="1600" b="1" dirty="0" smtClean="0">
                <a:solidFill>
                  <a:srgbClr val="008000"/>
                </a:solidFill>
              </a:rPr>
              <a:t>'</a:t>
            </a:r>
            <a:r>
              <a:rPr lang="en-US" sz="1600" b="1" dirty="0" err="1" smtClean="0">
                <a:solidFill>
                  <a:srgbClr val="008000"/>
                </a:solidFill>
              </a:rPr>
              <a:t>eqHistogram</a:t>
            </a:r>
            <a:r>
              <a:rPr lang="en-US" sz="1600" b="1" dirty="0" smtClean="0">
                <a:solidFill>
                  <a:srgbClr val="008000"/>
                </a:solidFill>
              </a:rPr>
              <a:t>'</a:t>
            </a:r>
            <a:r>
              <a:rPr lang="en-US" sz="1600" dirty="0" smtClean="0">
                <a:solidFill>
                  <a:srgbClr val="000000"/>
                </a:solidFill>
              </a:rPr>
              <a:t>)</a:t>
            </a:r>
            <a:r>
              <a:rPr lang="en-US" sz="1600" b="1" dirty="0" smtClean="0">
                <a:solidFill>
                  <a:srgbClr val="008000"/>
                </a:solidFill>
              </a:rPr>
              <a:t>"</a:t>
            </a:r>
            <a:r>
              <a:rPr lang="en-US" sz="1600" dirty="0" smtClean="0">
                <a:solidFill>
                  <a:srgbClr val="000000"/>
                </a:solidFill>
              </a:rPr>
              <a:t>&gt;Histogram equalization&lt;/</a:t>
            </a:r>
            <a:r>
              <a:rPr lang="en-US" sz="1600" b="1" dirty="0" smtClean="0">
                <a:solidFill>
                  <a:srgbClr val="000080"/>
                </a:solidFill>
              </a:rPr>
              <a:t>a</a:t>
            </a:r>
            <a:r>
              <a:rPr lang="en-US" sz="1600" dirty="0" smtClean="0">
                <a:solidFill>
                  <a:srgbClr val="000000"/>
                </a:solidFill>
              </a:rPr>
              <a:t>&gt;&lt;/</a:t>
            </a:r>
            <a:r>
              <a:rPr lang="en-US" sz="1600" b="1" dirty="0" err="1" smtClean="0">
                <a:solidFill>
                  <a:srgbClr val="000080"/>
                </a:solidFill>
              </a:rPr>
              <a:t>li</a:t>
            </a:r>
            <a:r>
              <a:rPr lang="en-US" sz="1600" dirty="0" smtClean="0">
                <a:solidFill>
                  <a:srgbClr val="000000"/>
                </a:solidFill>
              </a:rPr>
              <a:t>&gt;</a:t>
            </a:r>
            <a:br>
              <a:rPr lang="en-US" sz="1600" dirty="0" smtClean="0">
                <a:solidFill>
                  <a:srgbClr val="000000"/>
                </a:solidFill>
              </a:rPr>
            </a:br>
            <a:r>
              <a:rPr lang="en-US" sz="1600" dirty="0" smtClean="0">
                <a:solidFill>
                  <a:srgbClr val="000000"/>
                </a:solidFill>
              </a:rPr>
              <a:t>&lt;</a:t>
            </a:r>
            <a:r>
              <a:rPr lang="en-US" sz="1600" b="1" dirty="0" err="1" smtClean="0">
                <a:solidFill>
                  <a:srgbClr val="000080"/>
                </a:solidFill>
              </a:rPr>
              <a:t>li</a:t>
            </a:r>
            <a:r>
              <a:rPr lang="en-US" sz="1600" b="1" dirty="0" smtClean="0">
                <a:solidFill>
                  <a:srgbClr val="000080"/>
                </a:solidFill>
              </a:rPr>
              <a:t> </a:t>
            </a:r>
            <a:r>
              <a:rPr lang="en-US" sz="1600" b="1" dirty="0" smtClean="0">
                <a:solidFill>
                  <a:srgbClr val="0000FF"/>
                </a:solidFill>
              </a:rPr>
              <a:t>class=</a:t>
            </a:r>
            <a:r>
              <a:rPr lang="en-US" sz="1600" b="1" dirty="0" smtClean="0">
                <a:solidFill>
                  <a:srgbClr val="008000"/>
                </a:solidFill>
              </a:rPr>
              <a:t>"info-link"</a:t>
            </a:r>
            <a:r>
              <a:rPr lang="en-US" sz="1600" dirty="0" smtClean="0">
                <a:solidFill>
                  <a:srgbClr val="000000"/>
                </a:solidFill>
              </a:rPr>
              <a:t>&gt;&lt;</a:t>
            </a:r>
            <a:r>
              <a:rPr lang="en-US" sz="1600" b="1" dirty="0" smtClean="0">
                <a:solidFill>
                  <a:srgbClr val="000080"/>
                </a:solidFill>
              </a:rPr>
              <a:t>a </a:t>
            </a:r>
            <a:r>
              <a:rPr lang="en-US" sz="1600" b="1" dirty="0" err="1" smtClean="0">
                <a:solidFill>
                  <a:srgbClr val="0000FF"/>
                </a:solidFill>
              </a:rPr>
              <a:t>onclick</a:t>
            </a:r>
            <a:r>
              <a:rPr lang="en-US" sz="1600" b="1" dirty="0" smtClean="0">
                <a:solidFill>
                  <a:srgbClr val="0000FF"/>
                </a:solidFill>
              </a:rPr>
              <a:t>=</a:t>
            </a:r>
            <a:r>
              <a:rPr lang="en-US" sz="1600" b="1" dirty="0" smtClean="0">
                <a:solidFill>
                  <a:srgbClr val="008000"/>
                </a:solidFill>
              </a:rPr>
              <a:t>"</a:t>
            </a:r>
            <a:r>
              <a:rPr lang="en-US" sz="1600" i="1" dirty="0" err="1" smtClean="0">
                <a:solidFill>
                  <a:srgbClr val="000000"/>
                </a:solidFill>
              </a:rPr>
              <a:t>setTheory</a:t>
            </a:r>
            <a:r>
              <a:rPr lang="en-US" sz="1600" dirty="0" smtClean="0">
                <a:solidFill>
                  <a:srgbClr val="000000"/>
                </a:solidFill>
              </a:rPr>
              <a:t>(</a:t>
            </a:r>
            <a:r>
              <a:rPr lang="en-US" sz="1600" b="1" dirty="0" smtClean="0">
                <a:solidFill>
                  <a:srgbClr val="008000"/>
                </a:solidFill>
              </a:rPr>
              <a:t>'</a:t>
            </a:r>
            <a:r>
              <a:rPr lang="en-US" sz="1600" b="1" dirty="0" err="1" smtClean="0">
                <a:solidFill>
                  <a:srgbClr val="008000"/>
                </a:solidFill>
              </a:rPr>
              <a:t>otsu</a:t>
            </a:r>
            <a:r>
              <a:rPr lang="en-US" sz="1600" b="1" dirty="0" smtClean="0">
                <a:solidFill>
                  <a:srgbClr val="008000"/>
                </a:solidFill>
              </a:rPr>
              <a:t>'</a:t>
            </a:r>
            <a:r>
              <a:rPr lang="en-US" sz="1600" dirty="0" smtClean="0">
                <a:solidFill>
                  <a:srgbClr val="000000"/>
                </a:solidFill>
              </a:rPr>
              <a:t>)</a:t>
            </a:r>
            <a:r>
              <a:rPr lang="en-US" sz="1600" b="1" dirty="0" smtClean="0">
                <a:solidFill>
                  <a:srgbClr val="008000"/>
                </a:solidFill>
              </a:rPr>
              <a:t>"</a:t>
            </a:r>
            <a:r>
              <a:rPr lang="en-US" sz="1600" dirty="0" smtClean="0">
                <a:solidFill>
                  <a:srgbClr val="000000"/>
                </a:solidFill>
              </a:rPr>
              <a:t>&gt;Otsu&lt;/</a:t>
            </a:r>
            <a:r>
              <a:rPr lang="en-US" sz="1600" b="1" dirty="0" smtClean="0">
                <a:solidFill>
                  <a:srgbClr val="000080"/>
                </a:solidFill>
              </a:rPr>
              <a:t>a</a:t>
            </a:r>
            <a:r>
              <a:rPr lang="en-US" sz="1600" dirty="0" smtClean="0">
                <a:solidFill>
                  <a:srgbClr val="000000"/>
                </a:solidFill>
              </a:rPr>
              <a:t>&gt;&lt;/</a:t>
            </a:r>
            <a:r>
              <a:rPr lang="en-US" sz="1600" b="1" dirty="0" err="1" smtClean="0">
                <a:solidFill>
                  <a:srgbClr val="000080"/>
                </a:solidFill>
              </a:rPr>
              <a:t>li</a:t>
            </a:r>
            <a:r>
              <a:rPr lang="en-US" sz="1600" dirty="0" smtClean="0">
                <a:solidFill>
                  <a:srgbClr val="000000"/>
                </a:solidFill>
              </a:rPr>
              <a:t>&gt;</a:t>
            </a:r>
            <a:br>
              <a:rPr lang="en-US" sz="1600" dirty="0" smtClean="0">
                <a:solidFill>
                  <a:srgbClr val="000000"/>
                </a:solidFill>
              </a:rPr>
            </a:br>
            <a:r>
              <a:rPr lang="en-US" sz="1600" dirty="0" smtClean="0">
                <a:solidFill>
                  <a:srgbClr val="000000"/>
                </a:solidFill>
              </a:rPr>
              <a:t>&lt;</a:t>
            </a:r>
            <a:r>
              <a:rPr lang="en-US" sz="1600" b="1" dirty="0" err="1" smtClean="0">
                <a:solidFill>
                  <a:srgbClr val="000080"/>
                </a:solidFill>
              </a:rPr>
              <a:t>li</a:t>
            </a:r>
            <a:r>
              <a:rPr lang="en-US" sz="1600" b="1" dirty="0" smtClean="0">
                <a:solidFill>
                  <a:srgbClr val="000080"/>
                </a:solidFill>
              </a:rPr>
              <a:t> </a:t>
            </a:r>
            <a:r>
              <a:rPr lang="en-US" sz="1600" b="1" dirty="0" smtClean="0">
                <a:solidFill>
                  <a:srgbClr val="0000FF"/>
                </a:solidFill>
              </a:rPr>
              <a:t>class=</a:t>
            </a:r>
            <a:r>
              <a:rPr lang="en-US" sz="1600" b="1" dirty="0" smtClean="0">
                <a:solidFill>
                  <a:srgbClr val="008000"/>
                </a:solidFill>
              </a:rPr>
              <a:t>"info-link"</a:t>
            </a:r>
            <a:r>
              <a:rPr lang="en-US" sz="1600" dirty="0" smtClean="0">
                <a:solidFill>
                  <a:srgbClr val="000000"/>
                </a:solidFill>
              </a:rPr>
              <a:t>&gt;&lt;</a:t>
            </a:r>
            <a:r>
              <a:rPr lang="en-US" sz="1600" b="1" dirty="0" smtClean="0">
                <a:solidFill>
                  <a:srgbClr val="000080"/>
                </a:solidFill>
              </a:rPr>
              <a:t>a </a:t>
            </a:r>
            <a:r>
              <a:rPr lang="en-US" sz="1600" b="1" dirty="0" err="1" smtClean="0">
                <a:solidFill>
                  <a:srgbClr val="0000FF"/>
                </a:solidFill>
              </a:rPr>
              <a:t>onclick</a:t>
            </a:r>
            <a:r>
              <a:rPr lang="en-US" sz="1600" b="1" dirty="0" smtClean="0">
                <a:solidFill>
                  <a:srgbClr val="0000FF"/>
                </a:solidFill>
              </a:rPr>
              <a:t>=</a:t>
            </a:r>
            <a:r>
              <a:rPr lang="en-US" sz="1600" b="1" dirty="0" smtClean="0">
                <a:solidFill>
                  <a:srgbClr val="008000"/>
                </a:solidFill>
              </a:rPr>
              <a:t>"</a:t>
            </a:r>
            <a:r>
              <a:rPr lang="en-US" sz="1600" i="1" dirty="0" err="1" smtClean="0">
                <a:solidFill>
                  <a:srgbClr val="000000"/>
                </a:solidFill>
              </a:rPr>
              <a:t>setTheory</a:t>
            </a:r>
            <a:r>
              <a:rPr lang="en-US" sz="1600" dirty="0" smtClean="0">
                <a:solidFill>
                  <a:srgbClr val="000000"/>
                </a:solidFill>
              </a:rPr>
              <a:t>(</a:t>
            </a:r>
            <a:r>
              <a:rPr lang="en-US" sz="1600" b="1" dirty="0" smtClean="0">
                <a:solidFill>
                  <a:srgbClr val="008000"/>
                </a:solidFill>
              </a:rPr>
              <a:t>'</a:t>
            </a:r>
            <a:r>
              <a:rPr lang="en-US" sz="1600" b="1" dirty="0" err="1" smtClean="0">
                <a:solidFill>
                  <a:srgbClr val="008000"/>
                </a:solidFill>
              </a:rPr>
              <a:t>kapur</a:t>
            </a:r>
            <a:r>
              <a:rPr lang="en-US" sz="1600" b="1" dirty="0" smtClean="0">
                <a:solidFill>
                  <a:srgbClr val="008000"/>
                </a:solidFill>
              </a:rPr>
              <a:t>'</a:t>
            </a:r>
            <a:r>
              <a:rPr lang="en-US" sz="1600" dirty="0" smtClean="0">
                <a:solidFill>
                  <a:srgbClr val="000000"/>
                </a:solidFill>
              </a:rPr>
              <a:t>)</a:t>
            </a:r>
            <a:r>
              <a:rPr lang="en-US" sz="1600" b="1" dirty="0" smtClean="0">
                <a:solidFill>
                  <a:srgbClr val="008000"/>
                </a:solidFill>
              </a:rPr>
              <a:t>"</a:t>
            </a:r>
            <a:r>
              <a:rPr lang="en-US" sz="1600" dirty="0" smtClean="0">
                <a:solidFill>
                  <a:srgbClr val="000000"/>
                </a:solidFill>
              </a:rPr>
              <a:t>&gt;</a:t>
            </a:r>
            <a:r>
              <a:rPr lang="en-US" sz="1600" dirty="0" err="1" smtClean="0">
                <a:solidFill>
                  <a:srgbClr val="000000"/>
                </a:solidFill>
              </a:rPr>
              <a:t>Kapur</a:t>
            </a:r>
            <a:r>
              <a:rPr lang="en-US" sz="1600" dirty="0" smtClean="0">
                <a:solidFill>
                  <a:srgbClr val="000000"/>
                </a:solidFill>
              </a:rPr>
              <a:t>&lt;/</a:t>
            </a:r>
            <a:r>
              <a:rPr lang="en-US" sz="1600" b="1" dirty="0" smtClean="0">
                <a:solidFill>
                  <a:srgbClr val="000080"/>
                </a:solidFill>
              </a:rPr>
              <a:t>a</a:t>
            </a:r>
            <a:r>
              <a:rPr lang="en-US" sz="1600" dirty="0" smtClean="0">
                <a:solidFill>
                  <a:srgbClr val="000000"/>
                </a:solidFill>
              </a:rPr>
              <a:t>&gt;&lt;/</a:t>
            </a:r>
            <a:r>
              <a:rPr lang="en-US" sz="1600" b="1" dirty="0" err="1" smtClean="0">
                <a:solidFill>
                  <a:srgbClr val="000080"/>
                </a:solidFill>
              </a:rPr>
              <a:t>li</a:t>
            </a:r>
            <a:r>
              <a:rPr lang="en-US" sz="1600" dirty="0" smtClean="0">
                <a:solidFill>
                  <a:srgbClr val="000000"/>
                </a:solidFill>
              </a:rPr>
              <a:t>&gt;&lt;</a:t>
            </a:r>
            <a:r>
              <a:rPr lang="en-US" sz="1600" b="1" dirty="0" err="1" smtClean="0">
                <a:solidFill>
                  <a:srgbClr val="000080"/>
                </a:solidFill>
              </a:rPr>
              <a:t>li</a:t>
            </a:r>
            <a:r>
              <a:rPr lang="en-US" sz="1600" b="1" dirty="0" smtClean="0">
                <a:solidFill>
                  <a:srgbClr val="000080"/>
                </a:solidFill>
              </a:rPr>
              <a:t> </a:t>
            </a:r>
            <a:r>
              <a:rPr lang="en-US" sz="1600" b="1" dirty="0" smtClean="0">
                <a:solidFill>
                  <a:srgbClr val="0000FF"/>
                </a:solidFill>
              </a:rPr>
              <a:t>class=</a:t>
            </a:r>
            <a:r>
              <a:rPr lang="en-US" sz="1600" b="1" dirty="0" smtClean="0">
                <a:solidFill>
                  <a:srgbClr val="008000"/>
                </a:solidFill>
              </a:rPr>
              <a:t>"info-link"</a:t>
            </a:r>
            <a:r>
              <a:rPr lang="en-US" sz="1600" dirty="0" smtClean="0">
                <a:solidFill>
                  <a:srgbClr val="000000"/>
                </a:solidFill>
              </a:rPr>
              <a:t>&gt;&lt;</a:t>
            </a:r>
            <a:r>
              <a:rPr lang="en-US" sz="1600" b="1" dirty="0" smtClean="0">
                <a:solidFill>
                  <a:srgbClr val="000080"/>
                </a:solidFill>
              </a:rPr>
              <a:t>a </a:t>
            </a:r>
            <a:r>
              <a:rPr lang="en-US" sz="1600" b="1" dirty="0" err="1" smtClean="0">
                <a:solidFill>
                  <a:srgbClr val="0000FF"/>
                </a:solidFill>
              </a:rPr>
              <a:t>onclick</a:t>
            </a:r>
            <a:r>
              <a:rPr lang="en-US" sz="1600" b="1" dirty="0" smtClean="0">
                <a:solidFill>
                  <a:srgbClr val="0000FF"/>
                </a:solidFill>
              </a:rPr>
              <a:t>=</a:t>
            </a:r>
            <a:r>
              <a:rPr lang="en-US" sz="1600" b="1" dirty="0" smtClean="0">
                <a:solidFill>
                  <a:srgbClr val="008000"/>
                </a:solidFill>
              </a:rPr>
              <a:t>"</a:t>
            </a:r>
            <a:r>
              <a:rPr lang="en-US" sz="1600" i="1" dirty="0" err="1" smtClean="0">
                <a:solidFill>
                  <a:srgbClr val="000000"/>
                </a:solidFill>
              </a:rPr>
              <a:t>setTheory</a:t>
            </a:r>
            <a:r>
              <a:rPr lang="en-US" sz="1600" dirty="0" smtClean="0">
                <a:solidFill>
                  <a:srgbClr val="000000"/>
                </a:solidFill>
              </a:rPr>
              <a:t>(</a:t>
            </a:r>
            <a:r>
              <a:rPr lang="en-US" sz="1600" b="1" dirty="0" smtClean="0">
                <a:solidFill>
                  <a:srgbClr val="008000"/>
                </a:solidFill>
              </a:rPr>
              <a:t>'</a:t>
            </a:r>
            <a:r>
              <a:rPr lang="en-US" sz="1600" b="1" dirty="0" err="1" smtClean="0">
                <a:solidFill>
                  <a:srgbClr val="008000"/>
                </a:solidFill>
              </a:rPr>
              <a:t>kohonen</a:t>
            </a:r>
            <a:r>
              <a:rPr lang="en-US" sz="1600" b="1" dirty="0" smtClean="0">
                <a:solidFill>
                  <a:srgbClr val="008000"/>
                </a:solidFill>
              </a:rPr>
              <a:t>'</a:t>
            </a:r>
            <a:r>
              <a:rPr lang="en-US" sz="1600" dirty="0" smtClean="0">
                <a:solidFill>
                  <a:srgbClr val="000000"/>
                </a:solidFill>
              </a:rPr>
              <a:t>)</a:t>
            </a:r>
            <a:r>
              <a:rPr lang="en-US" sz="1600" b="1" dirty="0" smtClean="0">
                <a:solidFill>
                  <a:srgbClr val="008000"/>
                </a:solidFill>
              </a:rPr>
              <a:t>"</a:t>
            </a:r>
            <a:r>
              <a:rPr lang="en-US" sz="1600" dirty="0" smtClean="0">
                <a:solidFill>
                  <a:srgbClr val="000000"/>
                </a:solidFill>
              </a:rPr>
              <a:t>&gt;</a:t>
            </a:r>
            <a:r>
              <a:rPr lang="en-US" sz="1600" dirty="0" err="1" smtClean="0">
                <a:solidFill>
                  <a:srgbClr val="000000"/>
                </a:solidFill>
              </a:rPr>
              <a:t>Kohonen</a:t>
            </a:r>
            <a:r>
              <a:rPr lang="en-US" sz="1600" dirty="0" smtClean="0">
                <a:solidFill>
                  <a:srgbClr val="000000"/>
                </a:solidFill>
              </a:rPr>
              <a:t>&lt;/</a:t>
            </a:r>
            <a:r>
              <a:rPr lang="en-US" sz="1600" b="1" dirty="0" smtClean="0">
                <a:solidFill>
                  <a:srgbClr val="000080"/>
                </a:solidFill>
              </a:rPr>
              <a:t>a</a:t>
            </a:r>
            <a:r>
              <a:rPr lang="en-US" sz="1600" dirty="0" smtClean="0">
                <a:solidFill>
                  <a:srgbClr val="000000"/>
                </a:solidFill>
              </a:rPr>
              <a:t>&gt;&lt;/</a:t>
            </a:r>
            <a:r>
              <a:rPr lang="en-US" sz="1600" b="1" dirty="0" err="1" smtClean="0">
                <a:solidFill>
                  <a:srgbClr val="000080"/>
                </a:solidFill>
              </a:rPr>
              <a:t>li</a:t>
            </a:r>
            <a:r>
              <a:rPr lang="en-US" sz="1600" dirty="0" smtClean="0">
                <a:solidFill>
                  <a:srgbClr val="000000"/>
                </a:solidFill>
              </a:rPr>
              <a:t>&gt;&lt;</a:t>
            </a:r>
            <a:r>
              <a:rPr lang="en-US" sz="1600" b="1" dirty="0" err="1" smtClean="0">
                <a:solidFill>
                  <a:srgbClr val="000080"/>
                </a:solidFill>
              </a:rPr>
              <a:t>li</a:t>
            </a:r>
            <a:r>
              <a:rPr lang="en-US" sz="1600" b="1" dirty="0" smtClean="0">
                <a:solidFill>
                  <a:srgbClr val="000080"/>
                </a:solidFill>
              </a:rPr>
              <a:t> </a:t>
            </a:r>
            <a:r>
              <a:rPr lang="en-US" sz="1600" b="1" dirty="0" smtClean="0">
                <a:solidFill>
                  <a:srgbClr val="0000FF"/>
                </a:solidFill>
              </a:rPr>
              <a:t>class=</a:t>
            </a:r>
            <a:r>
              <a:rPr lang="en-US" sz="1600" b="1" dirty="0" smtClean="0">
                <a:solidFill>
                  <a:srgbClr val="008000"/>
                </a:solidFill>
              </a:rPr>
              <a:t>"info-link"</a:t>
            </a:r>
            <a:r>
              <a:rPr lang="en-US" sz="1600" dirty="0" smtClean="0">
                <a:solidFill>
                  <a:srgbClr val="000000"/>
                </a:solidFill>
              </a:rPr>
              <a:t>&gt;&lt;</a:t>
            </a:r>
            <a:r>
              <a:rPr lang="en-US" sz="1600" b="1" dirty="0" smtClean="0">
                <a:solidFill>
                  <a:srgbClr val="000080"/>
                </a:solidFill>
              </a:rPr>
              <a:t>a </a:t>
            </a:r>
            <a:r>
              <a:rPr lang="en-US" sz="1600" b="1" dirty="0" err="1" smtClean="0">
                <a:solidFill>
                  <a:srgbClr val="0000FF"/>
                </a:solidFill>
              </a:rPr>
              <a:t>onclick</a:t>
            </a:r>
            <a:r>
              <a:rPr lang="en-US" sz="1600" b="1" dirty="0" smtClean="0">
                <a:solidFill>
                  <a:srgbClr val="0000FF"/>
                </a:solidFill>
              </a:rPr>
              <a:t>=</a:t>
            </a:r>
            <a:r>
              <a:rPr lang="en-US" sz="1600" b="1" dirty="0" smtClean="0">
                <a:solidFill>
                  <a:srgbClr val="008000"/>
                </a:solidFill>
              </a:rPr>
              <a:t>"</a:t>
            </a:r>
            <a:r>
              <a:rPr lang="en-US" sz="1600" i="1" dirty="0" err="1" smtClean="0">
                <a:solidFill>
                  <a:srgbClr val="000000"/>
                </a:solidFill>
              </a:rPr>
              <a:t>setTheory</a:t>
            </a:r>
            <a:r>
              <a:rPr lang="en-US" sz="1600" dirty="0" smtClean="0">
                <a:solidFill>
                  <a:srgbClr val="000000"/>
                </a:solidFill>
              </a:rPr>
              <a:t>(</a:t>
            </a:r>
            <a:r>
              <a:rPr lang="en-US" sz="1600" b="1" dirty="0" smtClean="0">
                <a:solidFill>
                  <a:srgbClr val="008000"/>
                </a:solidFill>
              </a:rPr>
              <a:t>'</a:t>
            </a:r>
            <a:r>
              <a:rPr lang="en-US" sz="1600" b="1" dirty="0" smtClean="0">
                <a:solidFill>
                  <a:srgbClr val="FF0000"/>
                </a:solidFill>
              </a:rPr>
              <a:t>algorithm</a:t>
            </a:r>
            <a:r>
              <a:rPr lang="en-US" sz="1600" b="1" dirty="0" smtClean="0">
                <a:solidFill>
                  <a:srgbClr val="008000"/>
                </a:solidFill>
              </a:rPr>
              <a:t>'</a:t>
            </a:r>
            <a:r>
              <a:rPr lang="en-US" sz="1600" dirty="0" smtClean="0">
                <a:solidFill>
                  <a:srgbClr val="000000"/>
                </a:solidFill>
              </a:rPr>
              <a:t>)</a:t>
            </a:r>
            <a:r>
              <a:rPr lang="en-US" sz="1600" b="1" dirty="0" smtClean="0">
                <a:solidFill>
                  <a:srgbClr val="008000"/>
                </a:solidFill>
              </a:rPr>
              <a:t>"</a:t>
            </a:r>
            <a:r>
              <a:rPr lang="en-US" sz="1600" dirty="0" smtClean="0">
                <a:solidFill>
                  <a:srgbClr val="000000"/>
                </a:solidFill>
              </a:rPr>
              <a:t>&gt;</a:t>
            </a:r>
            <a:r>
              <a:rPr lang="en-US" sz="1600" dirty="0" smtClean="0">
                <a:solidFill>
                  <a:srgbClr val="FF0000"/>
                </a:solidFill>
              </a:rPr>
              <a:t>algorithm</a:t>
            </a:r>
            <a:r>
              <a:rPr lang="en-US" sz="1600" dirty="0" smtClean="0">
                <a:solidFill>
                  <a:srgbClr val="000000"/>
                </a:solidFill>
              </a:rPr>
              <a:t>&lt;/</a:t>
            </a:r>
            <a:r>
              <a:rPr lang="en-US" sz="1600" b="1" dirty="0" smtClean="0">
                <a:solidFill>
                  <a:srgbClr val="000080"/>
                </a:solidFill>
              </a:rPr>
              <a:t>a</a:t>
            </a:r>
            <a:r>
              <a:rPr lang="en-US" sz="1600" dirty="0" smtClean="0">
                <a:solidFill>
                  <a:srgbClr val="000000"/>
                </a:solidFill>
              </a:rPr>
              <a:t>&gt;&lt;/</a:t>
            </a:r>
            <a:r>
              <a:rPr lang="en-US" sz="1600" b="1" dirty="0" err="1" smtClean="0">
                <a:solidFill>
                  <a:srgbClr val="000080"/>
                </a:solidFill>
              </a:rPr>
              <a:t>li</a:t>
            </a:r>
            <a:r>
              <a:rPr lang="en-US" sz="1600" dirty="0" smtClean="0">
                <a:solidFill>
                  <a:srgbClr val="000000"/>
                </a:solidFill>
              </a:rPr>
              <a:t>&gt;</a:t>
            </a:r>
            <a:endParaRPr lang="el-GR" sz="1600" dirty="0" smtClean="0"/>
          </a:p>
          <a:p>
            <a:pPr>
              <a:buNone/>
            </a:pPr>
            <a:endParaRPr lang="el-GR" dirty="0" smtClean="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200"/>
            <a:ext cx="10041322" cy="4404816"/>
          </a:xfrm>
        </p:spPr>
        <p:txBody>
          <a:bodyPr rtlCol="0">
            <a:noAutofit/>
          </a:bodyPr>
          <a:lstStyle/>
          <a:p>
            <a:r>
              <a:rPr lang="en-US" sz="1600" b="1" dirty="0" smtClean="0">
                <a:solidFill>
                  <a:srgbClr val="000080"/>
                </a:solidFill>
              </a:rPr>
              <a:t>function </a:t>
            </a:r>
            <a:r>
              <a:rPr lang="en-US" sz="1600" dirty="0" err="1" smtClean="0">
                <a:solidFill>
                  <a:srgbClr val="000000"/>
                </a:solidFill>
              </a:rPr>
              <a:t>setDisplayProperties</a:t>
            </a:r>
            <a:r>
              <a:rPr lang="el-GR" sz="1600" dirty="0" smtClean="0">
                <a:solidFill>
                  <a:srgbClr val="000000"/>
                </a:solidFill>
              </a:rPr>
              <a:t>(){</a:t>
            </a:r>
            <a:br>
              <a:rPr lang="el-GR" sz="1600" dirty="0" smtClean="0">
                <a:solidFill>
                  <a:srgbClr val="000000"/>
                </a:solidFill>
              </a:rPr>
            </a:br>
            <a:r>
              <a:rPr lang="en-US" sz="1600" dirty="0" smtClean="0">
                <a:solidFill>
                  <a:srgbClr val="000000"/>
                </a:solidFill>
              </a:rPr>
              <a:t>	</a:t>
            </a:r>
            <a:r>
              <a:rPr lang="en-US" sz="1600" b="1" dirty="0" err="1" smtClean="0">
                <a:solidFill>
                  <a:srgbClr val="000080"/>
                </a:solidFill>
              </a:rPr>
              <a:t>var</a:t>
            </a:r>
            <a:r>
              <a:rPr lang="en-US" sz="1600" b="1" dirty="0" smtClean="0">
                <a:solidFill>
                  <a:srgbClr val="000080"/>
                </a:solidFill>
              </a:rPr>
              <a:t> </a:t>
            </a:r>
            <a:r>
              <a:rPr lang="en-US" sz="1600" dirty="0" smtClean="0">
                <a:solidFill>
                  <a:srgbClr val="000000"/>
                </a:solidFill>
              </a:rPr>
              <a:t>prop</a:t>
            </a:r>
            <a:r>
              <a:rPr lang="el-GR" sz="1600" dirty="0" smtClean="0">
                <a:solidFill>
                  <a:srgbClr val="000000"/>
                </a:solidFill>
              </a:rPr>
              <a:t>=</a:t>
            </a:r>
            <a:r>
              <a:rPr lang="en-US" sz="1600" dirty="0" err="1" smtClean="0">
                <a:solidFill>
                  <a:srgbClr val="000000"/>
                </a:solidFill>
              </a:rPr>
              <a:t>getLocItem</a:t>
            </a:r>
            <a:r>
              <a:rPr lang="el-GR" sz="1600" dirty="0" smtClean="0">
                <a:solidFill>
                  <a:srgbClr val="000000"/>
                </a:solidFill>
              </a:rPr>
              <a:t>(</a:t>
            </a:r>
            <a:r>
              <a:rPr lang="el-GR" sz="1600" b="1" dirty="0" smtClean="0">
                <a:solidFill>
                  <a:srgbClr val="008000"/>
                </a:solidFill>
              </a:rPr>
              <a:t>'</a:t>
            </a:r>
            <a:r>
              <a:rPr lang="en-US" sz="1600" b="1" dirty="0" err="1" smtClean="0">
                <a:solidFill>
                  <a:srgbClr val="008000"/>
                </a:solidFill>
              </a:rPr>
              <a:t>theoryAlg</a:t>
            </a:r>
            <a:r>
              <a:rPr lang="el-GR" sz="1600" b="1" dirty="0" smtClean="0">
                <a:solidFill>
                  <a:srgbClr val="008000"/>
                </a:solidFill>
              </a:rPr>
              <a:t>'</a:t>
            </a:r>
            <a:r>
              <a:rPr lang="el-GR" sz="1600" dirty="0" smtClean="0">
                <a:solidFill>
                  <a:srgbClr val="000000"/>
                </a:solidFill>
              </a:rPr>
              <a:t>); </a:t>
            </a:r>
            <a:r>
              <a:rPr lang="el-GR" sz="1600" i="1" dirty="0" smtClean="0">
                <a:solidFill>
                  <a:srgbClr val="808080"/>
                </a:solidFill>
              </a:rPr>
              <a:t>// Ελέγχει τον τρέχον αλγόριθμο.</a:t>
            </a:r>
            <a:r>
              <a:rPr lang="el-GR" sz="1600" dirty="0" smtClean="0">
                <a:solidFill>
                  <a:srgbClr val="000000"/>
                </a:solidFill>
              </a:rPr>
              <a:t/>
            </a:r>
            <a:br>
              <a:rPr lang="el-GR" sz="1600" dirty="0" smtClean="0">
                <a:solidFill>
                  <a:srgbClr val="000000"/>
                </a:solidFill>
              </a:rPr>
            </a:br>
            <a:r>
              <a:rPr lang="en-US" sz="1600" dirty="0" smtClean="0">
                <a:solidFill>
                  <a:srgbClr val="000000"/>
                </a:solidFill>
              </a:rPr>
              <a:t>	</a:t>
            </a:r>
            <a:r>
              <a:rPr lang="en-US" sz="1600" b="1" dirty="0" err="1" smtClean="0">
                <a:solidFill>
                  <a:srgbClr val="000080"/>
                </a:solidFill>
              </a:rPr>
              <a:t>var</a:t>
            </a:r>
            <a:r>
              <a:rPr lang="en-US" sz="1600" b="1" dirty="0" smtClean="0">
                <a:solidFill>
                  <a:srgbClr val="000080"/>
                </a:solidFill>
              </a:rPr>
              <a:t> </a:t>
            </a:r>
            <a:r>
              <a:rPr lang="en-US" sz="1600" dirty="0" smtClean="0">
                <a:solidFill>
                  <a:srgbClr val="000000"/>
                </a:solidFill>
              </a:rPr>
              <a:t>title</a:t>
            </a:r>
            <a:r>
              <a:rPr lang="el-GR" sz="1600" dirty="0" smtClean="0">
                <a:solidFill>
                  <a:srgbClr val="000000"/>
                </a:solidFill>
              </a:rPr>
              <a:t>=$(</a:t>
            </a:r>
            <a:r>
              <a:rPr lang="el-GR" sz="1600" b="1" dirty="0" smtClean="0">
                <a:solidFill>
                  <a:srgbClr val="008000"/>
                </a:solidFill>
              </a:rPr>
              <a:t>'.</a:t>
            </a:r>
            <a:r>
              <a:rPr lang="en-US" sz="1600" b="1" dirty="0" smtClean="0">
                <a:solidFill>
                  <a:srgbClr val="008000"/>
                </a:solidFill>
              </a:rPr>
              <a:t>info</a:t>
            </a:r>
            <a:r>
              <a:rPr lang="el-GR" sz="1600" b="1" dirty="0" smtClean="0">
                <a:solidFill>
                  <a:srgbClr val="008000"/>
                </a:solidFill>
              </a:rPr>
              <a:t>-</a:t>
            </a:r>
            <a:r>
              <a:rPr lang="en-US" sz="1600" b="1" dirty="0" smtClean="0">
                <a:solidFill>
                  <a:srgbClr val="008000"/>
                </a:solidFill>
              </a:rPr>
              <a:t>link</a:t>
            </a:r>
            <a:r>
              <a:rPr lang="el-GR" sz="1600" b="1" dirty="0" smtClean="0">
                <a:solidFill>
                  <a:srgbClr val="008000"/>
                </a:solidFill>
              </a:rPr>
              <a:t>'</a:t>
            </a:r>
            <a:r>
              <a:rPr lang="el-GR" sz="1600" dirty="0" smtClean="0">
                <a:solidFill>
                  <a:srgbClr val="000000"/>
                </a:solidFill>
              </a:rPr>
              <a:t>); </a:t>
            </a:r>
            <a:r>
              <a:rPr lang="el-GR" sz="1600" i="1" dirty="0" smtClean="0">
                <a:solidFill>
                  <a:srgbClr val="808080"/>
                </a:solidFill>
              </a:rPr>
              <a:t>// Γραπώνει την κλάση </a:t>
            </a:r>
            <a:r>
              <a:rPr lang="en-US" sz="1600" i="1" dirty="0" smtClean="0">
                <a:solidFill>
                  <a:srgbClr val="808080"/>
                </a:solidFill>
              </a:rPr>
              <a:t>info</a:t>
            </a:r>
            <a:r>
              <a:rPr lang="el-GR" sz="1600" i="1" dirty="0" smtClean="0">
                <a:solidFill>
                  <a:srgbClr val="808080"/>
                </a:solidFill>
              </a:rPr>
              <a:t>-</a:t>
            </a:r>
            <a:r>
              <a:rPr lang="en-US" sz="1600" i="1" dirty="0" smtClean="0">
                <a:solidFill>
                  <a:srgbClr val="808080"/>
                </a:solidFill>
              </a:rPr>
              <a:t>link</a:t>
            </a:r>
            <a:r>
              <a:rPr lang="el-GR" sz="1600" i="1" dirty="0" smtClean="0">
                <a:solidFill>
                  <a:srgbClr val="808080"/>
                </a:solidFill>
              </a:rPr>
              <a:t>.</a:t>
            </a:r>
            <a:r>
              <a:rPr lang="el-GR" sz="1600" dirty="0" smtClean="0">
                <a:solidFill>
                  <a:srgbClr val="000000"/>
                </a:solidFill>
              </a:rPr>
              <a:t/>
            </a:r>
            <a:br>
              <a:rPr lang="el-GR" sz="1600" dirty="0" smtClean="0">
                <a:solidFill>
                  <a:srgbClr val="000000"/>
                </a:solidFill>
              </a:rPr>
            </a:br>
            <a:r>
              <a:rPr lang="en-US" sz="1600" dirty="0" smtClean="0">
                <a:solidFill>
                  <a:srgbClr val="000000"/>
                </a:solidFill>
              </a:rPr>
              <a:t>	</a:t>
            </a:r>
            <a:r>
              <a:rPr lang="en-US" sz="1600" b="1" dirty="0" smtClean="0">
                <a:solidFill>
                  <a:srgbClr val="000080"/>
                </a:solidFill>
              </a:rPr>
              <a:t>switch </a:t>
            </a:r>
            <a:r>
              <a:rPr lang="el-GR" sz="1600" dirty="0" smtClean="0">
                <a:solidFill>
                  <a:srgbClr val="000000"/>
                </a:solidFill>
              </a:rPr>
              <a:t>(</a:t>
            </a:r>
            <a:r>
              <a:rPr lang="en-US" sz="1600" dirty="0" smtClean="0">
                <a:solidFill>
                  <a:srgbClr val="000000"/>
                </a:solidFill>
              </a:rPr>
              <a:t>prop</a:t>
            </a:r>
            <a:r>
              <a:rPr lang="el-GR" sz="1600" dirty="0" smtClean="0">
                <a:solidFill>
                  <a:srgbClr val="000000"/>
                </a:solidFill>
              </a:rPr>
              <a:t>) {</a:t>
            </a:r>
            <a:br>
              <a:rPr lang="el-GR" sz="1600" dirty="0" smtClean="0">
                <a:solidFill>
                  <a:srgbClr val="000000"/>
                </a:solidFill>
              </a:rPr>
            </a:br>
            <a:r>
              <a:rPr lang="en-US" sz="1600" dirty="0" smtClean="0">
                <a:solidFill>
                  <a:srgbClr val="000000"/>
                </a:solidFill>
              </a:rPr>
              <a:t>		</a:t>
            </a:r>
            <a:r>
              <a:rPr lang="en-US" sz="1600" b="1" dirty="0" smtClean="0">
                <a:solidFill>
                  <a:srgbClr val="000080"/>
                </a:solidFill>
              </a:rPr>
              <a:t>case </a:t>
            </a:r>
            <a:r>
              <a:rPr lang="el-GR" sz="1600" b="1" dirty="0" smtClean="0">
                <a:solidFill>
                  <a:srgbClr val="008000"/>
                </a:solidFill>
              </a:rPr>
              <a:t>"</a:t>
            </a:r>
            <a:r>
              <a:rPr lang="en-US" sz="1600" b="1" dirty="0" smtClean="0">
                <a:solidFill>
                  <a:srgbClr val="008000"/>
                </a:solidFill>
              </a:rPr>
              <a:t>histogram</a:t>
            </a:r>
            <a:r>
              <a:rPr lang="el-GR" sz="1600" b="1" dirty="0" smtClean="0">
                <a:solidFill>
                  <a:srgbClr val="008000"/>
                </a:solidFill>
              </a:rPr>
              <a:t>"</a:t>
            </a:r>
            <a:r>
              <a:rPr lang="el-GR" sz="1600" dirty="0" smtClean="0">
                <a:solidFill>
                  <a:srgbClr val="000000"/>
                </a:solidFill>
              </a:rPr>
              <a:t>:    </a:t>
            </a:r>
            <a:r>
              <a:rPr lang="el-GR" sz="1600" dirty="0" smtClean="0">
                <a:solidFill>
                  <a:srgbClr val="000000"/>
                </a:solidFill>
              </a:rPr>
              <a:t>         </a:t>
            </a:r>
            <a:endParaRPr lang="en-US" sz="1600" dirty="0" smtClean="0">
              <a:solidFill>
                <a:srgbClr val="000000"/>
              </a:solidFill>
            </a:endParaRPr>
          </a:p>
          <a:p>
            <a:pPr>
              <a:buNone/>
            </a:pPr>
            <a:r>
              <a:rPr lang="en-US" sz="1600" dirty="0" smtClean="0">
                <a:solidFill>
                  <a:srgbClr val="000000"/>
                </a:solidFill>
              </a:rPr>
              <a:t>				</a:t>
            </a:r>
            <a:r>
              <a:rPr lang="en-US" sz="1600" dirty="0" err="1" smtClean="0">
                <a:solidFill>
                  <a:srgbClr val="000000"/>
                </a:solidFill>
              </a:rPr>
              <a:t>title.removeClass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smtClean="0">
                <a:solidFill>
                  <a:srgbClr val="000000"/>
                </a:solidFill>
              </a:rPr>
              <a:t>	         </a:t>
            </a:r>
            <a:r>
              <a:rPr lang="en-US" sz="1600" dirty="0" err="1" smtClean="0">
                <a:solidFill>
                  <a:srgbClr val="000000"/>
                </a:solidFill>
              </a:rPr>
              <a:t>title.eq</a:t>
            </a:r>
            <a:r>
              <a:rPr lang="en-US" sz="1600" dirty="0" smtClean="0">
                <a:solidFill>
                  <a:srgbClr val="000000"/>
                </a:solidFill>
              </a:rPr>
              <a:t>(</a:t>
            </a:r>
            <a:r>
              <a:rPr lang="en-US" sz="1600" dirty="0" smtClean="0">
                <a:solidFill>
                  <a:srgbClr val="0000FF"/>
                </a:solidFill>
              </a:rPr>
              <a:t>0</a:t>
            </a:r>
            <a:r>
              <a:rPr lang="en-US" sz="1600" dirty="0" smtClean="0">
                <a:solidFill>
                  <a:srgbClr val="000000"/>
                </a:solidFill>
              </a:rPr>
              <a:t>).</a:t>
            </a:r>
            <a:r>
              <a:rPr lang="en-US" sz="1600" dirty="0" err="1" smtClean="0">
                <a:solidFill>
                  <a:srgbClr val="000000"/>
                </a:solidFill>
              </a:rPr>
              <a:t>addClass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b="1" dirty="0" smtClean="0">
                <a:solidFill>
                  <a:srgbClr val="000080"/>
                </a:solidFill>
              </a:rPr>
              <a:t>break</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b="1" dirty="0" smtClean="0">
                <a:solidFill>
                  <a:srgbClr val="000080"/>
                </a:solidFill>
              </a:rPr>
              <a:t>case </a:t>
            </a:r>
            <a:r>
              <a:rPr lang="en-US" sz="1600" b="1" dirty="0" smtClean="0">
                <a:solidFill>
                  <a:srgbClr val="008000"/>
                </a:solidFill>
              </a:rPr>
              <a:t>"</a:t>
            </a:r>
            <a:r>
              <a:rPr lang="en-US" sz="1600" b="1" dirty="0" err="1" smtClean="0">
                <a:solidFill>
                  <a:srgbClr val="008000"/>
                </a:solidFill>
              </a:rPr>
              <a:t>otsu</a:t>
            </a:r>
            <a:r>
              <a:rPr lang="en-US" sz="1600" b="1" dirty="0" smtClean="0">
                <a:solidFill>
                  <a:srgbClr val="008000"/>
                </a:solidFill>
              </a:rPr>
              <a:t>"</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smtClean="0">
                <a:solidFill>
                  <a:srgbClr val="000000"/>
                </a:solidFill>
              </a:rPr>
              <a:t>	   	</a:t>
            </a:r>
            <a:r>
              <a:rPr lang="en-US" sz="1600" dirty="0" err="1" smtClean="0">
                <a:solidFill>
                  <a:srgbClr val="000000"/>
                </a:solidFill>
              </a:rPr>
              <a:t>title.removeClass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smtClean="0">
                <a:solidFill>
                  <a:srgbClr val="000000"/>
                </a:solidFill>
              </a:rPr>
              <a:t>	</a:t>
            </a:r>
            <a:r>
              <a:rPr lang="en-US" sz="1600" dirty="0" err="1" smtClean="0">
                <a:solidFill>
                  <a:srgbClr val="000000"/>
                </a:solidFill>
              </a:rPr>
              <a:t>title.eq</a:t>
            </a:r>
            <a:r>
              <a:rPr lang="en-US" sz="1600" dirty="0" smtClean="0">
                <a:solidFill>
                  <a:srgbClr val="000000"/>
                </a:solidFill>
              </a:rPr>
              <a:t>(</a:t>
            </a:r>
            <a:r>
              <a:rPr lang="en-US" sz="1600" dirty="0" smtClean="0">
                <a:solidFill>
                  <a:srgbClr val="0000FF"/>
                </a:solidFill>
              </a:rPr>
              <a:t>2</a:t>
            </a:r>
            <a:r>
              <a:rPr lang="en-US" sz="1600" dirty="0" smtClean="0">
                <a:solidFill>
                  <a:srgbClr val="000000"/>
                </a:solidFill>
              </a:rPr>
              <a:t>).</a:t>
            </a:r>
            <a:r>
              <a:rPr lang="en-US" sz="1600" dirty="0" err="1" smtClean="0">
                <a:solidFill>
                  <a:srgbClr val="000000"/>
                </a:solidFill>
              </a:rPr>
              <a:t>addClass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b="1" dirty="0" smtClean="0">
                <a:solidFill>
                  <a:srgbClr val="000080"/>
                </a:solidFill>
              </a:rPr>
              <a:t>break</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b="1" dirty="0" smtClean="0">
                <a:solidFill>
                  <a:srgbClr val="000080"/>
                </a:solidFill>
              </a:rPr>
              <a:t>case </a:t>
            </a:r>
            <a:r>
              <a:rPr lang="en-US" sz="1600" b="1" dirty="0" smtClean="0">
                <a:solidFill>
                  <a:srgbClr val="008000"/>
                </a:solidFill>
              </a:rPr>
              <a:t>"</a:t>
            </a:r>
            <a:r>
              <a:rPr lang="en-US" sz="1600" b="1" dirty="0" err="1" smtClean="0">
                <a:solidFill>
                  <a:srgbClr val="008000"/>
                </a:solidFill>
              </a:rPr>
              <a:t>kapur</a:t>
            </a:r>
            <a:r>
              <a:rPr lang="en-US" sz="1600" b="1" dirty="0" smtClean="0">
                <a:solidFill>
                  <a:srgbClr val="008000"/>
                </a:solidFill>
              </a:rPr>
              <a:t>"</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smtClean="0">
                <a:solidFill>
                  <a:srgbClr val="000000"/>
                </a:solidFill>
              </a:rPr>
              <a:t>	</a:t>
            </a:r>
            <a:r>
              <a:rPr lang="en-US" sz="1600" dirty="0" err="1" smtClean="0">
                <a:solidFill>
                  <a:srgbClr val="000000"/>
                </a:solidFill>
              </a:rPr>
              <a:t>title.removeClass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smtClean="0">
                <a:solidFill>
                  <a:srgbClr val="000000"/>
                </a:solidFill>
              </a:rPr>
              <a:t>	</a:t>
            </a:r>
            <a:r>
              <a:rPr lang="en-US" sz="1600" dirty="0" err="1" smtClean="0">
                <a:solidFill>
                  <a:srgbClr val="000000"/>
                </a:solidFill>
              </a:rPr>
              <a:t>title.eq</a:t>
            </a:r>
            <a:r>
              <a:rPr lang="en-US" sz="1600" dirty="0" smtClean="0">
                <a:solidFill>
                  <a:srgbClr val="000000"/>
                </a:solidFill>
              </a:rPr>
              <a:t>(</a:t>
            </a:r>
            <a:r>
              <a:rPr lang="en-US" sz="1600" dirty="0" smtClean="0">
                <a:solidFill>
                  <a:srgbClr val="0000FF"/>
                </a:solidFill>
              </a:rPr>
              <a:t>3</a:t>
            </a:r>
            <a:r>
              <a:rPr lang="en-US" sz="1600" dirty="0" smtClean="0">
                <a:solidFill>
                  <a:srgbClr val="000000"/>
                </a:solidFill>
              </a:rPr>
              <a:t>).</a:t>
            </a:r>
            <a:r>
              <a:rPr lang="en-US" sz="1600" dirty="0" err="1" smtClean="0">
                <a:solidFill>
                  <a:srgbClr val="000000"/>
                </a:solidFill>
              </a:rPr>
              <a:t>addClass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r>
              <a:rPr lang="en-US" sz="1600" b="1" dirty="0" err="1" smtClean="0">
                <a:solidFill>
                  <a:srgbClr val="000080"/>
                </a:solidFill>
              </a:rPr>
              <a:t>break</a:t>
            </a:r>
            <a:r>
              <a:rPr lang="en-US" sz="1600" dirty="0" err="1" smtClean="0">
                <a:solidFill>
                  <a:srgbClr val="000000"/>
                </a:solidFill>
              </a:rPr>
              <a:t>;</a:t>
            </a:r>
            <a:r>
              <a:rPr lang="en-US" sz="1600" b="1" dirty="0" err="1" smtClean="0">
                <a:solidFill>
                  <a:srgbClr val="000080"/>
                </a:solidFill>
              </a:rPr>
              <a:t>case</a:t>
            </a:r>
            <a:r>
              <a:rPr lang="en-US" sz="1600" b="1" dirty="0" smtClean="0">
                <a:solidFill>
                  <a:srgbClr val="000080"/>
                </a:solidFill>
              </a:rPr>
              <a:t> </a:t>
            </a:r>
            <a:r>
              <a:rPr lang="en-US" sz="1600" b="1" dirty="0" smtClean="0">
                <a:solidFill>
                  <a:srgbClr val="008000"/>
                </a:solidFill>
              </a:rPr>
              <a:t>"</a:t>
            </a:r>
            <a:r>
              <a:rPr lang="en-US" sz="1600" b="1" dirty="0" err="1" smtClean="0">
                <a:solidFill>
                  <a:srgbClr val="008000"/>
                </a:solidFill>
              </a:rPr>
              <a:t>kohonen</a:t>
            </a:r>
            <a:r>
              <a:rPr lang="en-US" sz="1600" b="1" dirty="0" smtClean="0">
                <a:solidFill>
                  <a:srgbClr val="008000"/>
                </a:solidFill>
              </a:rPr>
              <a:t>"</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smtClean="0">
                <a:solidFill>
                  <a:srgbClr val="000000"/>
                </a:solidFill>
              </a:rPr>
              <a:t>	</a:t>
            </a:r>
            <a:r>
              <a:rPr lang="en-US" sz="1600" dirty="0" err="1" smtClean="0">
                <a:solidFill>
                  <a:srgbClr val="000000"/>
                </a:solidFill>
              </a:rPr>
              <a:t>title.removeClass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smtClean="0">
                <a:solidFill>
                  <a:srgbClr val="000000"/>
                </a:solidFill>
              </a:rPr>
              <a:t>	</a:t>
            </a:r>
            <a:r>
              <a:rPr lang="en-US" sz="1600" dirty="0" err="1" smtClean="0">
                <a:solidFill>
                  <a:srgbClr val="000000"/>
                </a:solidFill>
              </a:rPr>
              <a:t>title.eq</a:t>
            </a:r>
            <a:r>
              <a:rPr lang="en-US" sz="1600" dirty="0" smtClean="0">
                <a:solidFill>
                  <a:srgbClr val="000000"/>
                </a:solidFill>
              </a:rPr>
              <a:t>(</a:t>
            </a:r>
            <a:r>
              <a:rPr lang="en-US" sz="1600" dirty="0" smtClean="0">
                <a:solidFill>
                  <a:srgbClr val="0000FF"/>
                </a:solidFill>
              </a:rPr>
              <a:t>4</a:t>
            </a:r>
            <a:r>
              <a:rPr lang="en-US" sz="1600" dirty="0" smtClean="0">
                <a:solidFill>
                  <a:srgbClr val="000000"/>
                </a:solidFill>
              </a:rPr>
              <a:t>).</a:t>
            </a:r>
            <a:r>
              <a:rPr lang="en-US" sz="1600" dirty="0" err="1" smtClean="0">
                <a:solidFill>
                  <a:srgbClr val="000000"/>
                </a:solidFill>
              </a:rPr>
              <a:t>addClass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b="1" dirty="0" smtClean="0">
                <a:solidFill>
                  <a:srgbClr val="000080"/>
                </a:solidFill>
              </a:rPr>
              <a:t>break</a:t>
            </a:r>
            <a:r>
              <a:rPr lang="en-US" sz="1600" dirty="0" smtClean="0">
                <a:solidFill>
                  <a:srgbClr val="000000"/>
                </a:solidFill>
              </a:rPr>
              <a:t>;</a:t>
            </a:r>
          </a:p>
          <a:p>
            <a:pPr>
              <a:buNone/>
            </a:pPr>
            <a:r>
              <a:rPr lang="en-US" sz="1600" b="1" dirty="0" smtClean="0">
                <a:solidFill>
                  <a:srgbClr val="000080"/>
                </a:solidFill>
              </a:rPr>
              <a:t>			</a:t>
            </a:r>
            <a:endParaRPr lang="el-GR" dirty="0" smtClean="0"/>
          </a:p>
        </p:txBody>
      </p:sp>
      <p:cxnSp>
        <p:nvCxnSpPr>
          <p:cNvPr id="4" name="3 - Ευθεία γραμμή σύνδεσης"/>
          <p:cNvCxnSpPr/>
          <p:nvPr/>
        </p:nvCxnSpPr>
        <p:spPr>
          <a:xfrm rot="5400000">
            <a:off x="-1067820" y="4093357"/>
            <a:ext cx="4477406" cy="1588"/>
          </a:xfrm>
          <a:prstGeom prst="line">
            <a:avLst/>
          </a:prstGeom>
          <a:ln>
            <a:solidFill>
              <a:schemeClr val="accent1"/>
            </a:solidFill>
          </a:ln>
        </p:spPr>
        <p:style>
          <a:lnRef idx="1">
            <a:schemeClr val="accent1"/>
          </a:lnRef>
          <a:fillRef idx="0">
            <a:schemeClr val="accent1"/>
          </a:fillRef>
          <a:effectRef idx="0">
            <a:schemeClr val="accent1"/>
          </a:effectRef>
          <a:fontRef idx="minor">
            <a:schemeClr val="tx1"/>
          </a:fontRef>
        </p:style>
      </p:cxnSp>
      <p:sp>
        <p:nvSpPr>
          <p:cNvPr id="5" name="4 - TextBox"/>
          <p:cNvSpPr txBox="1"/>
          <p:nvPr/>
        </p:nvSpPr>
        <p:spPr>
          <a:xfrm>
            <a:off x="871342" y="1610948"/>
            <a:ext cx="268014" cy="2413481"/>
          </a:xfrm>
          <a:prstGeom prst="rect">
            <a:avLst/>
          </a:prstGeom>
          <a:noFill/>
        </p:spPr>
        <p:txBody>
          <a:bodyPr wrap="square" rtlCol="0">
            <a:spAutoFit/>
          </a:bodyPr>
          <a:lstStyle/>
          <a:p>
            <a:pPr>
              <a:lnSpc>
                <a:spcPts val="1800"/>
              </a:lnSpc>
            </a:pPr>
            <a:r>
              <a:rPr lang="el-GR" sz="1400" dirty="0" smtClean="0"/>
              <a:t>1</a:t>
            </a:r>
          </a:p>
          <a:p>
            <a:pPr>
              <a:lnSpc>
                <a:spcPts val="1800"/>
              </a:lnSpc>
            </a:pPr>
            <a:r>
              <a:rPr lang="el-GR" sz="1400" dirty="0" smtClean="0"/>
              <a:t>23456789</a:t>
            </a:r>
          </a:p>
          <a:p>
            <a:pPr>
              <a:lnSpc>
                <a:spcPts val="1900"/>
              </a:lnSpc>
            </a:pPr>
            <a:r>
              <a:rPr lang="el-GR" dirty="0" smtClean="0"/>
              <a:t> </a:t>
            </a:r>
            <a:endParaRPr lang="el-GR" dirty="0"/>
          </a:p>
        </p:txBody>
      </p:sp>
      <p:sp>
        <p:nvSpPr>
          <p:cNvPr id="6" name="5 - TextBox"/>
          <p:cNvSpPr txBox="1"/>
          <p:nvPr/>
        </p:nvSpPr>
        <p:spPr>
          <a:xfrm>
            <a:off x="689235" y="3744114"/>
            <a:ext cx="493982" cy="2379241"/>
          </a:xfrm>
          <a:prstGeom prst="rect">
            <a:avLst/>
          </a:prstGeom>
          <a:noFill/>
        </p:spPr>
        <p:txBody>
          <a:bodyPr wrap="square" rtlCol="0">
            <a:spAutoFit/>
          </a:bodyPr>
          <a:lstStyle/>
          <a:p>
            <a:pPr algn="r">
              <a:lnSpc>
                <a:spcPts val="1800"/>
              </a:lnSpc>
            </a:pPr>
            <a:r>
              <a:rPr lang="el-GR" sz="1400" dirty="0" smtClean="0"/>
              <a:t>10</a:t>
            </a:r>
          </a:p>
          <a:p>
            <a:pPr algn="r">
              <a:lnSpc>
                <a:spcPts val="1800"/>
              </a:lnSpc>
            </a:pPr>
            <a:r>
              <a:rPr lang="el-GR" sz="1400" dirty="0" smtClean="0"/>
              <a:t>11</a:t>
            </a:r>
          </a:p>
          <a:p>
            <a:pPr algn="r">
              <a:lnSpc>
                <a:spcPts val="1800"/>
              </a:lnSpc>
            </a:pPr>
            <a:r>
              <a:rPr lang="el-GR" sz="1400" dirty="0" smtClean="0"/>
              <a:t>12</a:t>
            </a:r>
          </a:p>
          <a:p>
            <a:pPr algn="r">
              <a:lnSpc>
                <a:spcPts val="1800"/>
              </a:lnSpc>
            </a:pPr>
            <a:r>
              <a:rPr lang="el-GR" sz="1400" dirty="0" smtClean="0"/>
              <a:t>13</a:t>
            </a:r>
          </a:p>
          <a:p>
            <a:pPr algn="r">
              <a:lnSpc>
                <a:spcPts val="1800"/>
              </a:lnSpc>
            </a:pPr>
            <a:r>
              <a:rPr lang="el-GR" sz="1400" dirty="0" smtClean="0"/>
              <a:t>14</a:t>
            </a:r>
          </a:p>
          <a:p>
            <a:pPr algn="r">
              <a:lnSpc>
                <a:spcPts val="1800"/>
              </a:lnSpc>
            </a:pPr>
            <a:r>
              <a:rPr lang="el-GR" sz="1400" dirty="0" smtClean="0"/>
              <a:t>15</a:t>
            </a:r>
          </a:p>
          <a:p>
            <a:pPr algn="r">
              <a:lnSpc>
                <a:spcPts val="1800"/>
              </a:lnSpc>
            </a:pPr>
            <a:r>
              <a:rPr lang="el-GR" sz="1400" dirty="0" smtClean="0"/>
              <a:t>16</a:t>
            </a:r>
          </a:p>
          <a:p>
            <a:pPr algn="r">
              <a:lnSpc>
                <a:spcPts val="1800"/>
              </a:lnSpc>
            </a:pPr>
            <a:r>
              <a:rPr lang="el-GR" sz="1400" dirty="0" smtClean="0"/>
              <a:t>17</a:t>
            </a:r>
          </a:p>
          <a:p>
            <a:pPr algn="r">
              <a:lnSpc>
                <a:spcPts val="1800"/>
              </a:lnSpc>
            </a:pPr>
            <a:r>
              <a:rPr lang="el-GR" sz="1400" dirty="0" smtClean="0"/>
              <a:t>18</a:t>
            </a:r>
          </a:p>
          <a:p>
            <a:pPr algn="r">
              <a:lnSpc>
                <a:spcPts val="1800"/>
              </a:lnSpc>
            </a:pPr>
            <a:r>
              <a:rPr lang="el-GR" sz="1400" dirty="0" smtClean="0"/>
              <a:t>19</a:t>
            </a:r>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Εισαγωγή αλγορίθμου στην εφαρμογή</a:t>
            </a:r>
            <a:endParaRPr lang="en-US" dirty="0" smtClean="0"/>
          </a:p>
        </p:txBody>
      </p:sp>
      <p:sp>
        <p:nvSpPr>
          <p:cNvPr id="14" name="Θέση περιεχομένου 13"/>
          <p:cNvSpPr>
            <a:spLocks noGrp="1"/>
          </p:cNvSpPr>
          <p:nvPr>
            <p:ph idx="1"/>
          </p:nvPr>
        </p:nvSpPr>
        <p:spPr>
          <a:xfrm>
            <a:off x="1104899" y="1600200"/>
            <a:ext cx="10041322" cy="4404816"/>
          </a:xfrm>
        </p:spPr>
        <p:txBody>
          <a:bodyPr rtlCol="0">
            <a:noAutofit/>
          </a:bodyPr>
          <a:lstStyle/>
          <a:p>
            <a:pPr>
              <a:buNone/>
            </a:pPr>
            <a:r>
              <a:rPr lang="en-US" sz="1600" b="1" dirty="0" smtClean="0">
                <a:solidFill>
                  <a:srgbClr val="000080"/>
                </a:solidFill>
              </a:rPr>
              <a:t>		case </a:t>
            </a:r>
            <a:r>
              <a:rPr lang="en-US" sz="1600" b="1" dirty="0" smtClean="0">
                <a:solidFill>
                  <a:srgbClr val="008000"/>
                </a:solidFill>
              </a:rPr>
              <a:t>"</a:t>
            </a:r>
            <a:r>
              <a:rPr lang="en-US" sz="1600" b="1" dirty="0" err="1" smtClean="0">
                <a:solidFill>
                  <a:srgbClr val="008000"/>
                </a:solidFill>
              </a:rPr>
              <a:t>eqHistogram</a:t>
            </a:r>
            <a:r>
              <a:rPr lang="en-US" sz="1600" b="1" dirty="0" smtClean="0">
                <a:solidFill>
                  <a:srgbClr val="008000"/>
                </a:solidFill>
              </a:rPr>
              <a:t>"</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smtClean="0">
                <a:solidFill>
                  <a:srgbClr val="000000"/>
                </a:solidFill>
              </a:rPr>
              <a:t>	   </a:t>
            </a:r>
            <a:r>
              <a:rPr lang="en-US" sz="1600" dirty="0" err="1" smtClean="0">
                <a:solidFill>
                  <a:srgbClr val="000000"/>
                </a:solidFill>
              </a:rPr>
              <a:t>title.removeClass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smtClean="0">
                <a:solidFill>
                  <a:srgbClr val="000000"/>
                </a:solidFill>
              </a:rPr>
              <a:t>          </a:t>
            </a:r>
            <a:r>
              <a:rPr lang="en-US" sz="1600" dirty="0" smtClean="0">
                <a:solidFill>
                  <a:srgbClr val="000000"/>
                </a:solidFill>
              </a:rPr>
              <a:t>	</a:t>
            </a:r>
            <a:r>
              <a:rPr lang="en-US" sz="1600" dirty="0" err="1" smtClean="0">
                <a:solidFill>
                  <a:srgbClr val="000000"/>
                </a:solidFill>
              </a:rPr>
              <a:t>title.eq</a:t>
            </a:r>
            <a:r>
              <a:rPr lang="en-US" sz="1600" dirty="0" smtClean="0">
                <a:solidFill>
                  <a:srgbClr val="000000"/>
                </a:solidFill>
              </a:rPr>
              <a:t>(</a:t>
            </a:r>
            <a:r>
              <a:rPr lang="en-US" sz="1600" dirty="0" smtClean="0">
                <a:solidFill>
                  <a:srgbClr val="0000FF"/>
                </a:solidFill>
              </a:rPr>
              <a:t>1</a:t>
            </a:r>
            <a:r>
              <a:rPr lang="en-US" sz="1600" dirty="0" smtClean="0">
                <a:solidFill>
                  <a:srgbClr val="000000"/>
                </a:solidFill>
              </a:rPr>
              <a:t>).</a:t>
            </a:r>
            <a:r>
              <a:rPr lang="en-US" sz="1600" dirty="0" err="1" smtClean="0">
                <a:solidFill>
                  <a:srgbClr val="000000"/>
                </a:solidFill>
              </a:rPr>
              <a:t>addClass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b="1" dirty="0" smtClean="0">
                <a:solidFill>
                  <a:srgbClr val="000080"/>
                </a:solidFill>
              </a:rPr>
              <a:t>break</a:t>
            </a:r>
            <a:r>
              <a:rPr lang="en-US" sz="1600" dirty="0" smtClean="0">
                <a:solidFill>
                  <a:srgbClr val="000000"/>
                </a:solidFill>
              </a:rPr>
              <a:t>;</a:t>
            </a:r>
          </a:p>
          <a:p>
            <a:pPr>
              <a:buNone/>
            </a:pPr>
            <a:r>
              <a:rPr lang="en-US" sz="1600" b="1" dirty="0" smtClean="0">
                <a:solidFill>
                  <a:srgbClr val="000000"/>
                </a:solidFill>
              </a:rPr>
              <a:t>	</a:t>
            </a:r>
            <a:r>
              <a:rPr lang="en-US" sz="1600" b="1" dirty="0" smtClean="0">
                <a:solidFill>
                  <a:srgbClr val="000000"/>
                </a:solidFill>
              </a:rPr>
              <a:t>	</a:t>
            </a:r>
            <a:r>
              <a:rPr lang="en-US" sz="1600" b="1" dirty="0" smtClean="0">
                <a:solidFill>
                  <a:srgbClr val="000080"/>
                </a:solidFill>
              </a:rPr>
              <a:t>case </a:t>
            </a:r>
            <a:r>
              <a:rPr lang="en-US" sz="1600" b="1" dirty="0" smtClean="0">
                <a:solidFill>
                  <a:srgbClr val="008000"/>
                </a:solidFill>
              </a:rPr>
              <a:t>"</a:t>
            </a:r>
            <a:r>
              <a:rPr lang="en-US" sz="1600" b="1" dirty="0" smtClean="0">
                <a:solidFill>
                  <a:srgbClr val="FF0000"/>
                </a:solidFill>
              </a:rPr>
              <a:t>algorithm</a:t>
            </a:r>
            <a:r>
              <a:rPr lang="en-US" sz="1600" b="1" dirty="0" smtClean="0">
                <a:solidFill>
                  <a:srgbClr val="008000"/>
                </a:solidFill>
              </a:rPr>
              <a:t>"</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err="1" smtClean="0">
                <a:solidFill>
                  <a:srgbClr val="000000"/>
                </a:solidFill>
              </a:rPr>
              <a:t>title.removeClass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err="1" smtClean="0">
                <a:solidFill>
                  <a:srgbClr val="000000"/>
                </a:solidFill>
              </a:rPr>
              <a:t>title.eq</a:t>
            </a:r>
            <a:r>
              <a:rPr lang="en-US" sz="1600" dirty="0" smtClean="0">
                <a:solidFill>
                  <a:srgbClr val="000000"/>
                </a:solidFill>
              </a:rPr>
              <a:t>(</a:t>
            </a:r>
            <a:r>
              <a:rPr lang="en-US" sz="1600" dirty="0" smtClean="0">
                <a:solidFill>
                  <a:srgbClr val="FF0000"/>
                </a:solidFill>
              </a:rPr>
              <a:t>5</a:t>
            </a:r>
            <a:r>
              <a:rPr lang="en-US" sz="1600" dirty="0" smtClean="0">
                <a:solidFill>
                  <a:srgbClr val="000000"/>
                </a:solidFill>
              </a:rPr>
              <a:t>).</a:t>
            </a:r>
            <a:r>
              <a:rPr lang="en-US" sz="1600" dirty="0" err="1" smtClean="0">
                <a:solidFill>
                  <a:srgbClr val="000000"/>
                </a:solidFill>
              </a:rPr>
              <a:t>addClass</a:t>
            </a:r>
            <a:r>
              <a:rPr lang="en-US" sz="1600" dirty="0" smtClean="0">
                <a:solidFill>
                  <a:srgbClr val="000000"/>
                </a:solidFill>
              </a:rPr>
              <a:t>(</a:t>
            </a:r>
            <a:r>
              <a:rPr lang="en-US" sz="1600" b="1" dirty="0" smtClean="0">
                <a:solidFill>
                  <a:srgbClr val="008000"/>
                </a:solidFill>
              </a:rPr>
              <a:t>"active"</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b="1" dirty="0" smtClean="0">
                <a:solidFill>
                  <a:srgbClr val="000080"/>
                </a:solidFill>
              </a:rPr>
              <a:t>break</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r>
            <a:br>
              <a:rPr lang="en-US" sz="1600" dirty="0" smtClean="0">
                <a:solidFill>
                  <a:srgbClr val="000000"/>
                </a:solidFill>
              </a:rPr>
            </a:br>
            <a:r>
              <a:rPr lang="en-US" sz="1600" dirty="0" smtClean="0">
                <a:solidFill>
                  <a:srgbClr val="000000"/>
                </a:solidFill>
              </a:rPr>
              <a:t>	</a:t>
            </a:r>
            <a:r>
              <a:rPr lang="en-US" sz="1600" b="1" dirty="0" smtClean="0">
                <a:solidFill>
                  <a:srgbClr val="000080"/>
                </a:solidFill>
              </a:rPr>
              <a:t>default</a:t>
            </a:r>
            <a:r>
              <a:rPr lang="en-US" sz="1600" dirty="0" smtClean="0">
                <a:solidFill>
                  <a:srgbClr val="000000"/>
                </a:solidFill>
              </a:rPr>
              <a:t>:</a:t>
            </a:r>
            <a:br>
              <a:rPr lang="en-US" sz="1600" dirty="0" smtClean="0">
                <a:solidFill>
                  <a:srgbClr val="000000"/>
                </a:solidFill>
              </a:rPr>
            </a:br>
            <a:r>
              <a:rPr lang="en-US" sz="1600" dirty="0" smtClean="0">
                <a:solidFill>
                  <a:srgbClr val="000000"/>
                </a:solidFill>
              </a:rPr>
              <a:t>     </a:t>
            </a:r>
            <a:r>
              <a:rPr lang="en-US" sz="1600" dirty="0" smtClean="0">
                <a:solidFill>
                  <a:srgbClr val="000000"/>
                </a:solidFill>
              </a:rPr>
              <a:t>		</a:t>
            </a:r>
            <a:r>
              <a:rPr lang="en-US" sz="1600" b="1" dirty="0" smtClean="0">
                <a:solidFill>
                  <a:srgbClr val="1F497D"/>
                </a:solidFill>
              </a:rPr>
              <a:t>text</a:t>
            </a:r>
            <a:r>
              <a:rPr lang="en-US" sz="1600" dirty="0" smtClean="0">
                <a:solidFill>
                  <a:srgbClr val="000000"/>
                </a:solidFill>
              </a:rPr>
              <a:t> </a:t>
            </a:r>
            <a:r>
              <a:rPr lang="en-US" sz="1600" dirty="0" smtClean="0">
                <a:solidFill>
                  <a:srgbClr val="000000"/>
                </a:solidFill>
              </a:rPr>
              <a:t>= </a:t>
            </a:r>
            <a:r>
              <a:rPr lang="en-US" sz="1600" b="1" dirty="0" smtClean="0">
                <a:solidFill>
                  <a:srgbClr val="1F497D"/>
                </a:solidFill>
              </a:rPr>
              <a:t>"</a:t>
            </a:r>
            <a:r>
              <a:rPr lang="en-US" sz="1600" dirty="0" smtClean="0">
                <a:solidFill>
                  <a:srgbClr val="000000"/>
                </a:solidFill>
              </a:rPr>
              <a:t>undefined</a:t>
            </a:r>
            <a:r>
              <a:rPr lang="en-US" sz="1600" b="1" dirty="0" smtClean="0">
                <a:solidFill>
                  <a:srgbClr val="1F497D"/>
                </a:solidFill>
              </a:rPr>
              <a:t>"</a:t>
            </a:r>
            <a:r>
              <a:rPr lang="en-US" sz="1600" dirty="0" smtClean="0">
                <a:solidFill>
                  <a:srgbClr val="000000"/>
                </a:solidFill>
              </a:rPr>
              <a:t>;</a:t>
            </a:r>
            <a:r>
              <a:rPr lang="el-GR" sz="1600" dirty="0" smtClean="0">
                <a:solidFill>
                  <a:srgbClr val="000000"/>
                </a:solidFill>
              </a:rPr>
              <a:t/>
            </a:r>
            <a:br>
              <a:rPr lang="el-GR" sz="1600" dirty="0" smtClean="0">
                <a:solidFill>
                  <a:srgbClr val="000000"/>
                </a:solidFill>
              </a:rPr>
            </a:br>
            <a:r>
              <a:rPr lang="el-GR" sz="1600" dirty="0" smtClean="0">
                <a:solidFill>
                  <a:srgbClr val="000000"/>
                </a:solidFill>
              </a:rPr>
              <a:t>    </a:t>
            </a:r>
            <a:r>
              <a:rPr lang="en-US" sz="1600" dirty="0" smtClean="0">
                <a:solidFill>
                  <a:srgbClr val="000000"/>
                </a:solidFill>
              </a:rPr>
              <a:t>	</a:t>
            </a:r>
            <a:r>
              <a:rPr lang="el-GR" sz="1600" dirty="0" smtClean="0">
                <a:solidFill>
                  <a:srgbClr val="000000"/>
                </a:solidFill>
              </a:rPr>
              <a:t>}</a:t>
            </a:r>
            <a:r>
              <a:rPr lang="el-GR" sz="1600" dirty="0" smtClean="0">
                <a:solidFill>
                  <a:srgbClr val="000000"/>
                </a:solidFill>
              </a:rPr>
              <a:t/>
            </a:r>
            <a:br>
              <a:rPr lang="el-GR" sz="1600" dirty="0" smtClean="0">
                <a:solidFill>
                  <a:srgbClr val="000000"/>
                </a:solidFill>
              </a:rPr>
            </a:br>
            <a:r>
              <a:rPr lang="el-GR" sz="1600" dirty="0" smtClean="0">
                <a:solidFill>
                  <a:srgbClr val="000000"/>
                </a:solidFill>
              </a:rPr>
              <a:t>}</a:t>
            </a:r>
            <a:endParaRPr lang="el-GR" sz="1600" dirty="0" smtClean="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Μελλοντικές επεκτάσεις εφαρμογής</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l-GR" dirty="0" smtClean="0"/>
              <a:t>Εγκατάσταση εξυπηρετητή. Ο εξυπηρετητής θα συμβάλει στην επεξεργασία μεγάλου όγκου δεδομένων. Τέτοια παραδείγματα είναι : </a:t>
            </a:r>
          </a:p>
          <a:p>
            <a:pPr marL="514350" lvl="0" indent="-514350">
              <a:buFont typeface="+mj-lt"/>
              <a:buAutoNum type="arabicPeriod"/>
            </a:pPr>
            <a:r>
              <a:rPr lang="el-GR" dirty="0" smtClean="0"/>
              <a:t>Εικόνες με μέγεθος μεγαλύτερο των 2</a:t>
            </a:r>
            <a:r>
              <a:rPr lang="en-US" dirty="0" smtClean="0"/>
              <a:t>MB</a:t>
            </a:r>
            <a:r>
              <a:rPr lang="el-GR" dirty="0" smtClean="0"/>
              <a:t>. </a:t>
            </a:r>
          </a:p>
          <a:p>
            <a:pPr marL="514350" lvl="0" indent="-514350">
              <a:buFont typeface="+mj-lt"/>
              <a:buAutoNum type="arabicPeriod"/>
            </a:pPr>
            <a:r>
              <a:rPr lang="el-GR" dirty="0" smtClean="0"/>
              <a:t>Ενσωμάτωση και χρήση πολυπλοκότερων αλγορίθμων επεξεργασίας εικόνας . </a:t>
            </a:r>
          </a:p>
          <a:p>
            <a:pPr marL="514350" lvl="0" indent="-514350">
              <a:buFont typeface="+mj-lt"/>
              <a:buAutoNum type="arabicPeriod"/>
            </a:pPr>
            <a:r>
              <a:rPr lang="el-GR" dirty="0" smtClean="0"/>
              <a:t>Διαδικασίες </a:t>
            </a:r>
            <a:r>
              <a:rPr lang="el-GR" dirty="0" err="1" smtClean="0"/>
              <a:t>κατωφλίωσης</a:t>
            </a:r>
            <a:r>
              <a:rPr lang="el-GR" dirty="0" smtClean="0"/>
              <a:t> έγχρωμης εικόνας και προβολή του εκάστοτε ιστογράμματος ή τρισδιάστατη προβολή ιστογράμματος .</a:t>
            </a:r>
          </a:p>
          <a:p>
            <a:pPr marL="514350" lvl="0" indent="-514350">
              <a:buNone/>
            </a:pPr>
            <a:endParaRPr lang="el-GR" dirty="0" smtClean="0"/>
          </a:p>
          <a:p>
            <a:r>
              <a:rPr lang="el-GR" dirty="0" smtClean="0"/>
              <a:t>Ανάπτυξη της ιστοσελίδας σε εφαρμογή για κινητές συσκευές. Το πλεονέκτημα είναι η χρήση της δίχως την προϋπόθεση σύνδεσης στο διαδίκτυο.</a:t>
            </a:r>
            <a:endParaRPr lang="el-GR" dirty="0" smtClean="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smtClean="0"/>
              <a:t>4</a:t>
            </a:r>
            <a:r>
              <a:rPr lang="el-GR" baseline="30000" dirty="0" smtClean="0"/>
              <a:t>ο</a:t>
            </a:r>
            <a:r>
              <a:rPr lang="el-GR" dirty="0" smtClean="0"/>
              <a:t> Κεφάλαιο</a:t>
            </a:r>
            <a:endParaRPr lang="el-GR" dirty="0"/>
          </a:p>
        </p:txBody>
      </p:sp>
      <p:sp>
        <p:nvSpPr>
          <p:cNvPr id="3" name="Υπότιτλος 2"/>
          <p:cNvSpPr>
            <a:spLocks noGrp="1"/>
          </p:cNvSpPr>
          <p:nvPr>
            <p:ph type="subTitle" idx="1"/>
          </p:nvPr>
        </p:nvSpPr>
        <p:spPr/>
        <p:txBody>
          <a:bodyPr rtlCol="0"/>
          <a:lstStyle/>
          <a:p>
            <a:pPr rtl="0"/>
            <a:r>
              <a:rPr lang="el-GR" dirty="0" smtClean="0"/>
              <a:t>Εγχειρίδιο Χρήσης</a:t>
            </a:r>
            <a:endParaRPr lang="el-GR" dirty="0"/>
          </a:p>
        </p:txBody>
      </p:sp>
    </p:spTree>
    <p:extLst>
      <p:ext uri="{BB962C8B-B14F-4D97-AF65-F5344CB8AC3E}">
        <p14:creationId xmlns:p14="http://schemas.microsoft.com/office/powerpoint/2010/main" xmlns="" val="1315647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Χρήση της εφαρμογής</a:t>
            </a:r>
            <a:endParaRPr lang="en-US" dirty="0" smtClean="0"/>
          </a:p>
        </p:txBody>
      </p:sp>
      <p:sp>
        <p:nvSpPr>
          <p:cNvPr id="14" name="Θέση περιεχομένου 13"/>
          <p:cNvSpPr>
            <a:spLocks noGrp="1"/>
          </p:cNvSpPr>
          <p:nvPr>
            <p:ph idx="1"/>
          </p:nvPr>
        </p:nvSpPr>
        <p:spPr>
          <a:xfrm>
            <a:off x="1104899" y="1600199"/>
            <a:ext cx="10041322" cy="5032829"/>
          </a:xfrm>
        </p:spPr>
        <p:txBody>
          <a:bodyPr rtlCol="0">
            <a:noAutofit/>
          </a:bodyPr>
          <a:lstStyle/>
          <a:p>
            <a:r>
              <a:rPr lang="el-GR" dirty="0" smtClean="0"/>
              <a:t>Η γενική σκέψη για τις ενέργειες που πραγματοποιούνται στην διαδικασία της εφαρμογής είναι η ακόλουθη .</a:t>
            </a:r>
          </a:p>
          <a:p>
            <a:pPr marL="514350" lvl="0" indent="-514350">
              <a:buFont typeface="+mj-lt"/>
              <a:buAutoNum type="arabicPeriod"/>
            </a:pPr>
            <a:r>
              <a:rPr lang="el-GR" dirty="0" smtClean="0"/>
              <a:t>Ο επισκέπτης επιλέγει μια εικόνα από το αρχείο του.</a:t>
            </a:r>
          </a:p>
          <a:p>
            <a:pPr marL="514350" lvl="0" indent="-514350">
              <a:buFont typeface="+mj-lt"/>
              <a:buAutoNum type="arabicPeriod"/>
            </a:pPr>
            <a:r>
              <a:rPr lang="el-GR" dirty="0" smtClean="0"/>
              <a:t>Η επιλογή ενός αλγορίθμου επεξεργασίας εικόνας ο οποίο θα εφαρμοστεί στην εικόνα που έχει επιλέξει .</a:t>
            </a:r>
          </a:p>
          <a:p>
            <a:pPr marL="514350" lvl="0" indent="-514350">
              <a:buFont typeface="+mj-lt"/>
              <a:buAutoNum type="arabicPeriod"/>
            </a:pPr>
            <a:r>
              <a:rPr lang="el-GR" dirty="0" smtClean="0"/>
              <a:t>Παρουσίαση των αποτελεσμάτων ( γραφήματα, επεξεργασμένη εικόνα, κτλ ) .</a:t>
            </a:r>
          </a:p>
          <a:p>
            <a:pPr marL="514350" lvl="0" indent="-514350">
              <a:buFont typeface="+mj-lt"/>
              <a:buAutoNum type="arabicPeriod"/>
            </a:pPr>
            <a:r>
              <a:rPr lang="el-GR" dirty="0" smtClean="0"/>
              <a:t>Επανάληψη διαδικασίας με νέα εικόνα .</a:t>
            </a:r>
            <a:endParaRPr lang="el-GR" dirty="0" smtClean="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Χρήση της εφαρμογής</a:t>
            </a:r>
            <a:endParaRPr lang="en-US" dirty="0" smtClean="0"/>
          </a:p>
        </p:txBody>
      </p:sp>
      <p:pic>
        <p:nvPicPr>
          <p:cNvPr id="5" name="Picture 2"/>
          <p:cNvPicPr>
            <a:picLocks noChangeAspect="1" noChangeArrowheads="1"/>
          </p:cNvPicPr>
          <p:nvPr/>
        </p:nvPicPr>
        <p:blipFill>
          <a:blip r:embed="rId3"/>
          <a:srcRect t="8839" r="62424" b="34339"/>
          <a:stretch>
            <a:fillRect/>
          </a:stretch>
        </p:blipFill>
        <p:spPr bwMode="auto">
          <a:xfrm>
            <a:off x="1885508" y="1643051"/>
            <a:ext cx="5357850" cy="4555224"/>
          </a:xfrm>
          <a:prstGeom prst="rect">
            <a:avLst/>
          </a:prstGeom>
          <a:noFill/>
          <a:ln w="9525">
            <a:noFill/>
            <a:miter lim="800000"/>
            <a:headEnd/>
            <a:tailEnd/>
          </a:ln>
          <a:effectLst/>
        </p:spPr>
      </p:pic>
      <p:pic>
        <p:nvPicPr>
          <p:cNvPr id="6" name="Picture 2"/>
          <p:cNvPicPr>
            <a:picLocks noChangeAspect="1" noChangeArrowheads="1"/>
          </p:cNvPicPr>
          <p:nvPr/>
        </p:nvPicPr>
        <p:blipFill>
          <a:blip r:embed="rId4"/>
          <a:srcRect t="9669" r="64824" b="48894"/>
          <a:stretch>
            <a:fillRect/>
          </a:stretch>
        </p:blipFill>
        <p:spPr bwMode="auto">
          <a:xfrm>
            <a:off x="1814070" y="1714488"/>
            <a:ext cx="5285295" cy="3500463"/>
          </a:xfrm>
          <a:prstGeom prst="rect">
            <a:avLst/>
          </a:prstGeom>
          <a:noFill/>
          <a:ln w="9525">
            <a:noFill/>
            <a:miter lim="800000"/>
            <a:headEnd/>
            <a:tailEnd/>
          </a:ln>
          <a:effectLst/>
        </p:spPr>
      </p:pic>
      <p:pic>
        <p:nvPicPr>
          <p:cNvPr id="7" name="Picture 1"/>
          <p:cNvPicPr>
            <a:picLocks noChangeAspect="1" noChangeArrowheads="1"/>
          </p:cNvPicPr>
          <p:nvPr/>
        </p:nvPicPr>
        <p:blipFill>
          <a:blip r:embed="rId5"/>
          <a:srcRect t="8839" r="73960" b="59593"/>
          <a:stretch>
            <a:fillRect/>
          </a:stretch>
        </p:blipFill>
        <p:spPr bwMode="auto">
          <a:xfrm>
            <a:off x="1956946" y="1643052"/>
            <a:ext cx="4214842" cy="2872793"/>
          </a:xfrm>
          <a:prstGeom prst="rect">
            <a:avLst/>
          </a:prstGeom>
          <a:noFill/>
          <a:ln w="9525">
            <a:noFill/>
            <a:miter lim="800000"/>
            <a:headEnd/>
            <a:tailEnd/>
          </a:ln>
          <a:effectLst/>
        </p:spPr>
      </p:pic>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xit" presetSubtype="26" fill="hold" nodeType="clickEffect">
                                  <p:stCondLst>
                                    <p:cond delay="0"/>
                                  </p:stCondLst>
                                  <p:childTnLst>
                                    <p:animEffect transition="out" filter="barn(inHorizontal)">
                                      <p:cBhvr>
                                        <p:cTn id="6" dur="500"/>
                                        <p:tgtEl>
                                          <p:spTgt spid="7"/>
                                        </p:tgtEl>
                                      </p:cBhvr>
                                    </p:animEffect>
                                    <p:set>
                                      <p:cBhvr>
                                        <p:cTn id="7" dur="1" fill="hold">
                                          <p:stCondLst>
                                            <p:cond delay="499"/>
                                          </p:stCondLst>
                                        </p:cTn>
                                        <p:tgtEl>
                                          <p:spTgt spid="7"/>
                                        </p:tgtEl>
                                        <p:attrNameLst>
                                          <p:attrName>style.visibility</p:attrName>
                                        </p:attrNameLst>
                                      </p:cBhvr>
                                      <p:to>
                                        <p:strVal val="hidden"/>
                                      </p:to>
                                    </p:set>
                                  </p:childTnLst>
                                </p:cTn>
                              </p:par>
                            </p:childTnLst>
                          </p:cTn>
                        </p:par>
                        <p:par>
                          <p:cTn id="8" fill="hold">
                            <p:stCondLst>
                              <p:cond delay="500"/>
                            </p:stCondLst>
                            <p:childTnLst>
                              <p:par>
                                <p:cTn id="9" presetID="18" presetClass="entr" presetSubtype="12"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strips(downLeft)">
                                      <p:cBhvr>
                                        <p:cTn id="11" dur="500"/>
                                        <p:tgtEl>
                                          <p:spTgt spid="6"/>
                                        </p:tgtEl>
                                      </p:cBhvr>
                                    </p:animEffect>
                                  </p:childTnLst>
                                </p:cTn>
                              </p:par>
                            </p:childTnLst>
                          </p:cTn>
                        </p:par>
                      </p:childTnLst>
                    </p:cTn>
                  </p:par>
                  <p:par>
                    <p:cTn id="12" fill="hold">
                      <p:stCondLst>
                        <p:cond delay="indefinite"/>
                      </p:stCondLst>
                      <p:childTnLst>
                        <p:par>
                          <p:cTn id="13" fill="hold">
                            <p:stCondLst>
                              <p:cond delay="0"/>
                            </p:stCondLst>
                            <p:childTnLst>
                              <p:par>
                                <p:cTn id="14" presetID="16" presetClass="exit" presetSubtype="26" fill="hold" nodeType="clickEffect">
                                  <p:stCondLst>
                                    <p:cond delay="0"/>
                                  </p:stCondLst>
                                  <p:childTnLst>
                                    <p:animEffect transition="out" filter="barn(inHorizontal)">
                                      <p:cBhvr>
                                        <p:cTn id="15" dur="500"/>
                                        <p:tgtEl>
                                          <p:spTgt spid="6"/>
                                        </p:tgtEl>
                                      </p:cBhvr>
                                    </p:animEffect>
                                    <p:set>
                                      <p:cBhvr>
                                        <p:cTn id="16" dur="1" fill="hold">
                                          <p:stCondLst>
                                            <p:cond delay="499"/>
                                          </p:stCondLst>
                                        </p:cTn>
                                        <p:tgtEl>
                                          <p:spTgt spid="6"/>
                                        </p:tgtEl>
                                        <p:attrNameLst>
                                          <p:attrName>style.visibility</p:attrName>
                                        </p:attrNameLst>
                                      </p:cBhvr>
                                      <p:to>
                                        <p:strVal val="hidden"/>
                                      </p:to>
                                    </p:set>
                                  </p:childTnLst>
                                </p:cTn>
                              </p:par>
                            </p:childTnLst>
                          </p:cTn>
                        </p:par>
                        <p:par>
                          <p:cTn id="17" fill="hold">
                            <p:stCondLst>
                              <p:cond delay="500"/>
                            </p:stCondLst>
                            <p:childTnLst>
                              <p:par>
                                <p:cTn id="18" presetID="18" presetClass="entr" presetSubtype="12" fill="hold" nodeType="afterEffect">
                                  <p:stCondLst>
                                    <p:cond delay="0"/>
                                  </p:stCondLst>
                                  <p:childTnLst>
                                    <p:set>
                                      <p:cBhvr>
                                        <p:cTn id="19" dur="1" fill="hold">
                                          <p:stCondLst>
                                            <p:cond delay="0"/>
                                          </p:stCondLst>
                                        </p:cTn>
                                        <p:tgtEl>
                                          <p:spTgt spid="5"/>
                                        </p:tgtEl>
                                        <p:attrNameLst>
                                          <p:attrName>style.visibility</p:attrName>
                                        </p:attrNameLst>
                                      </p:cBhvr>
                                      <p:to>
                                        <p:strVal val="visible"/>
                                      </p:to>
                                    </p:set>
                                    <p:animEffect transition="in" filter="strips(downLeft)">
                                      <p:cBhvr>
                                        <p:cTn id="20"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Χρήση της εφαρμογής</a:t>
            </a:r>
            <a:endParaRPr lang="en-US" dirty="0" smtClean="0"/>
          </a:p>
        </p:txBody>
      </p:sp>
      <p:pic>
        <p:nvPicPr>
          <p:cNvPr id="10" name="Picture 3"/>
          <p:cNvPicPr>
            <a:picLocks noGrp="1" noChangeAspect="1" noChangeArrowheads="1"/>
          </p:cNvPicPr>
          <p:nvPr>
            <p:ph idx="1"/>
          </p:nvPr>
        </p:nvPicPr>
        <p:blipFill>
          <a:blip r:embed="rId3"/>
          <a:srcRect t="7260" b="5927"/>
          <a:stretch>
            <a:fillRect/>
          </a:stretch>
        </p:blipFill>
        <p:spPr bwMode="auto">
          <a:xfrm>
            <a:off x="1229349" y="1846915"/>
            <a:ext cx="8992824" cy="4389224"/>
          </a:xfrm>
          <a:prstGeom prst="rect">
            <a:avLst/>
          </a:prstGeom>
          <a:noFill/>
          <a:ln w="9525">
            <a:noFill/>
            <a:miter lim="800000"/>
            <a:headEnd/>
            <a:tailEnd/>
          </a:ln>
          <a:effectLst/>
        </p:spPr>
      </p:pic>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Βασικές έννοιες &amp; ορισμοί</a:t>
            </a:r>
          </a:p>
        </p:txBody>
      </p:sp>
      <p:sp>
        <p:nvSpPr>
          <p:cNvPr id="14" name="Θέση περιεχομένου 13"/>
          <p:cNvSpPr>
            <a:spLocks noGrp="1"/>
          </p:cNvSpPr>
          <p:nvPr>
            <p:ph idx="1"/>
          </p:nvPr>
        </p:nvSpPr>
        <p:spPr/>
        <p:txBody>
          <a:bodyPr rtlCol="0">
            <a:noAutofit/>
          </a:bodyPr>
          <a:lstStyle/>
          <a:p>
            <a:r>
              <a:rPr lang="el-GR" sz="1600" b="1" dirty="0" smtClean="0"/>
              <a:t>Ψηφιακή Επεξεργασία Εικόνας</a:t>
            </a:r>
          </a:p>
          <a:p>
            <a:pPr marL="0">
              <a:lnSpc>
                <a:spcPct val="170000"/>
              </a:lnSpc>
              <a:spcBef>
                <a:spcPts val="1200"/>
              </a:spcBef>
              <a:spcAft>
                <a:spcPts val="1200"/>
              </a:spcAft>
              <a:buNone/>
            </a:pPr>
            <a:r>
              <a:rPr lang="el-GR" sz="1600" dirty="0" smtClean="0"/>
              <a:t>Επεξεργασία εικόνας ονομάζεται κάθε μορφή αλγοριθμικής </a:t>
            </a:r>
            <a:r>
              <a:rPr lang="el-GR" sz="1600" dirty="0" smtClean="0"/>
              <a:t>επεξεργασίας, ανάλυσης </a:t>
            </a:r>
            <a:r>
              <a:rPr lang="el-GR" sz="1600" dirty="0" smtClean="0"/>
              <a:t>και χειρισμού </a:t>
            </a:r>
            <a:r>
              <a:rPr lang="el-GR" sz="1600" dirty="0" smtClean="0"/>
              <a:t>ψηφιακών δεδομένων εικόνας </a:t>
            </a:r>
            <a:r>
              <a:rPr lang="el-GR" sz="1600" dirty="0" smtClean="0"/>
              <a:t>ή βίντεο. </a:t>
            </a:r>
            <a:r>
              <a:rPr lang="el-GR" sz="1600" dirty="0" smtClean="0"/>
              <a:t>Στην επεξεργασία </a:t>
            </a:r>
            <a:r>
              <a:rPr lang="el-GR" sz="1600" dirty="0" smtClean="0"/>
              <a:t>εικόνας, τόσο η είσοδος όσο και η έξοδος των </a:t>
            </a:r>
            <a:r>
              <a:rPr lang="el-GR" sz="1600" dirty="0" smtClean="0"/>
              <a:t>υπολογισμών είναι </a:t>
            </a:r>
            <a:r>
              <a:rPr lang="el-GR" sz="1600" dirty="0" smtClean="0"/>
              <a:t>δεδομένα </a:t>
            </a:r>
            <a:r>
              <a:rPr lang="el-GR" sz="1600" dirty="0" smtClean="0"/>
              <a:t>εικόνας/βίντεο (έγχρωμα</a:t>
            </a:r>
            <a:r>
              <a:rPr lang="el-GR" sz="1600" dirty="0" smtClean="0"/>
              <a:t>, ασπρόμαυρα ή σε αποχρώσεις </a:t>
            </a:r>
            <a:r>
              <a:rPr lang="el-GR" sz="1600" dirty="0" smtClean="0"/>
              <a:t>του γκρίζου).</a:t>
            </a:r>
            <a:endParaRPr lang="el-GR" sz="1600" b="1" dirty="0" smtClean="0"/>
          </a:p>
          <a:p>
            <a:r>
              <a:rPr lang="el-GR" sz="1600" b="1" dirty="0" smtClean="0"/>
              <a:t>Ψηφιακή Εικόνα</a:t>
            </a:r>
          </a:p>
          <a:p>
            <a:pPr marL="0">
              <a:lnSpc>
                <a:spcPct val="170000"/>
              </a:lnSpc>
              <a:spcBef>
                <a:spcPts val="600"/>
              </a:spcBef>
              <a:spcAft>
                <a:spcPts val="1800"/>
              </a:spcAft>
              <a:buNone/>
            </a:pPr>
            <a:r>
              <a:rPr lang="el-GR" sz="1600" dirty="0" smtClean="0"/>
              <a:t>Η ψηφιακή εικόνα είναι ένα πεπερασμένο σύνολο περιοχών </a:t>
            </a:r>
            <a:r>
              <a:rPr lang="el-GR" sz="1600" dirty="0" smtClean="0"/>
              <a:t>όπου κάθε </a:t>
            </a:r>
            <a:r>
              <a:rPr lang="el-GR" sz="1600" dirty="0" smtClean="0"/>
              <a:t>περιοχή είναι χρωματισμένη με χρώμα που προέρχεται  από </a:t>
            </a:r>
            <a:r>
              <a:rPr lang="el-GR" sz="1600" dirty="0" smtClean="0"/>
              <a:t>ένα πεπερασμένο </a:t>
            </a:r>
            <a:r>
              <a:rPr lang="el-GR" sz="1600" dirty="0" smtClean="0"/>
              <a:t>σύνολο χρωμάτων. Στις περισσότερες των περιπτώσεων, </a:t>
            </a:r>
            <a:r>
              <a:rPr lang="el-GR" sz="1600" dirty="0" smtClean="0"/>
              <a:t>μια ψηφιακή </a:t>
            </a:r>
            <a:r>
              <a:rPr lang="el-GR" sz="1600" dirty="0" smtClean="0"/>
              <a:t>εικόνα είναι ένα ορθογώνιο, διαιρεμένο με γραμμές και στήλες </a:t>
            </a:r>
            <a:r>
              <a:rPr lang="el-GR" sz="1600" dirty="0" smtClean="0"/>
              <a:t>σε ορθογώνιες </a:t>
            </a:r>
            <a:r>
              <a:rPr lang="el-GR" sz="1600" dirty="0" smtClean="0"/>
              <a:t>περιοχές που κάθε μία  έχει  συγκεκριμένο χρώμα.</a:t>
            </a:r>
            <a:endParaRPr lang="el-GR" sz="1600" b="1" dirty="0" smtClean="0"/>
          </a:p>
          <a:p>
            <a:pPr>
              <a:buNone/>
            </a:pPr>
            <a:endParaRPr lang="el-GR" sz="16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Τίτλος 1"/>
          <p:cNvSpPr>
            <a:spLocks noGrp="1"/>
          </p:cNvSpPr>
          <p:nvPr>
            <p:ph type="ctrTitle"/>
          </p:nvPr>
        </p:nvSpPr>
        <p:spPr/>
        <p:txBody>
          <a:bodyPr rtlCol="0"/>
          <a:lstStyle/>
          <a:p>
            <a:pPr rtl="0"/>
            <a:r>
              <a:rPr lang="el-GR" dirty="0" smtClean="0"/>
              <a:t>Ευχαριστώ για το χρόνο </a:t>
            </a:r>
            <a:r>
              <a:rPr lang="el-GR" dirty="0" err="1" smtClean="0"/>
              <a:t>σασ</a:t>
            </a:r>
            <a:endParaRPr lang="el-GR" dirty="0"/>
          </a:p>
        </p:txBody>
      </p:sp>
    </p:spTree>
    <p:extLst>
      <p:ext uri="{BB962C8B-B14F-4D97-AF65-F5344CB8AC3E}">
        <p14:creationId xmlns:p14="http://schemas.microsoft.com/office/powerpoint/2010/main" xmlns="" val="1315647518"/>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Βασικές έννοιες &amp; ορισμοί</a:t>
            </a:r>
          </a:p>
        </p:txBody>
      </p:sp>
      <p:sp>
        <p:nvSpPr>
          <p:cNvPr id="14" name="Θέση περιεχομένου 13"/>
          <p:cNvSpPr>
            <a:spLocks noGrp="1"/>
          </p:cNvSpPr>
          <p:nvPr>
            <p:ph idx="1"/>
          </p:nvPr>
        </p:nvSpPr>
        <p:spPr>
          <a:xfrm>
            <a:off x="1104900" y="1600199"/>
            <a:ext cx="9982200" cy="5257801"/>
          </a:xfrm>
        </p:spPr>
        <p:txBody>
          <a:bodyPr rtlCol="0">
            <a:noAutofit/>
          </a:bodyPr>
          <a:lstStyle/>
          <a:p>
            <a:r>
              <a:rPr lang="el-GR" sz="1600" b="1" dirty="0" smtClean="0"/>
              <a:t>Είδη Ψηφιακών Εικόνων</a:t>
            </a:r>
          </a:p>
          <a:p>
            <a:pPr marL="457200" indent="-457200">
              <a:buFont typeface="+mj-lt"/>
              <a:buAutoNum type="arabicPeriod"/>
            </a:pPr>
            <a:r>
              <a:rPr lang="el-GR" sz="1600" i="1" dirty="0" smtClean="0"/>
              <a:t>Δυαδικές εικόνες </a:t>
            </a:r>
            <a:r>
              <a:rPr lang="el-GR" sz="1600" dirty="0" smtClean="0"/>
              <a:t>(</a:t>
            </a:r>
            <a:r>
              <a:rPr lang="en-US" sz="1600" i="1" dirty="0" smtClean="0"/>
              <a:t>binary images</a:t>
            </a:r>
            <a:r>
              <a:rPr lang="el-GR" sz="1600" dirty="0" smtClean="0"/>
              <a:t>): Κάθε </a:t>
            </a:r>
            <a:r>
              <a:rPr lang="el-GR" sz="1600" dirty="0" err="1" smtClean="0"/>
              <a:t>εικονοστοιχείο</a:t>
            </a:r>
            <a:r>
              <a:rPr lang="el-GR" sz="1600" dirty="0" smtClean="0"/>
              <a:t> χρωματίζεται με ένα από δύο </a:t>
            </a:r>
            <a:r>
              <a:rPr lang="el-GR" sz="1600" dirty="0" smtClean="0"/>
              <a:t>χρώματα</a:t>
            </a:r>
            <a:r>
              <a:rPr lang="el-GR" sz="1600" dirty="0" smtClean="0"/>
              <a:t>.(συνήθως άσπρο ή μαύρο).</a:t>
            </a:r>
          </a:p>
          <a:p>
            <a:pPr marL="457200" indent="-457200">
              <a:buFont typeface="+mj-lt"/>
              <a:buAutoNum type="arabicPeriod"/>
            </a:pPr>
            <a:r>
              <a:rPr lang="el-GR" sz="1600" i="1" dirty="0" smtClean="0"/>
              <a:t>Εικόνες αποχρώσεων του γκρι </a:t>
            </a:r>
            <a:r>
              <a:rPr lang="el-GR" sz="1600" dirty="0" smtClean="0"/>
              <a:t>(</a:t>
            </a:r>
            <a:r>
              <a:rPr lang="en-US" sz="1600" i="1" dirty="0" smtClean="0"/>
              <a:t>gray level images</a:t>
            </a:r>
            <a:r>
              <a:rPr lang="el-GR" sz="1600" dirty="0" smtClean="0"/>
              <a:t>):</a:t>
            </a:r>
            <a:r>
              <a:rPr lang="el-GR" sz="1600" i="1" dirty="0" smtClean="0"/>
              <a:t> </a:t>
            </a:r>
            <a:r>
              <a:rPr lang="el-GR" sz="1600" dirty="0" smtClean="0"/>
              <a:t>Κάθε </a:t>
            </a:r>
            <a:r>
              <a:rPr lang="el-GR" sz="1600" dirty="0" err="1" smtClean="0"/>
              <a:t>εικονοστοιχείο</a:t>
            </a:r>
            <a:r>
              <a:rPr lang="el-GR" sz="1600" dirty="0" smtClean="0"/>
              <a:t> χρωματίζεται από τις αποχρώσεις του γκρι.</a:t>
            </a:r>
            <a:endParaRPr lang="el-GR" sz="1600" i="1" dirty="0" smtClean="0"/>
          </a:p>
          <a:p>
            <a:pPr marL="457200" indent="-457200">
              <a:buFont typeface="+mj-lt"/>
              <a:buAutoNum type="arabicPeriod"/>
            </a:pPr>
            <a:r>
              <a:rPr lang="el-GR" sz="1600" i="1" dirty="0" smtClean="0"/>
              <a:t>Έγχρωμες εικόνες </a:t>
            </a:r>
            <a:r>
              <a:rPr lang="el-GR" sz="1600" dirty="0" smtClean="0"/>
              <a:t>(</a:t>
            </a:r>
            <a:r>
              <a:rPr lang="en-US" sz="1600" i="1" dirty="0" smtClean="0"/>
              <a:t>color images</a:t>
            </a:r>
            <a:r>
              <a:rPr lang="el-GR" sz="1600" dirty="0" smtClean="0"/>
              <a:t>): Κάθε </a:t>
            </a:r>
            <a:r>
              <a:rPr lang="el-GR" sz="1600" dirty="0" err="1" smtClean="0"/>
              <a:t>εικονοστοιχείο</a:t>
            </a:r>
            <a:r>
              <a:rPr lang="el-GR" sz="1600" dirty="0" smtClean="0"/>
              <a:t> χρωματίζεται με χρώματα που προέρχονται από την ανάμειξη των αποχρώσεων του κόκκινου, πράσινου και μπλε (</a:t>
            </a:r>
            <a:r>
              <a:rPr lang="en-US" sz="1600" i="1" dirty="0" smtClean="0"/>
              <a:t>RGB</a:t>
            </a:r>
            <a:r>
              <a:rPr lang="el-GR" sz="1600" dirty="0" smtClean="0"/>
              <a:t>).</a:t>
            </a:r>
            <a:endParaRPr lang="el-GR" sz="1600" dirty="0" smtClean="0"/>
          </a:p>
          <a:p>
            <a:r>
              <a:rPr lang="el-GR" sz="1600" b="1" dirty="0" err="1" smtClean="0"/>
              <a:t>Κατωφλίωση</a:t>
            </a:r>
            <a:endParaRPr lang="el-GR" sz="1600" b="1" dirty="0" smtClean="0"/>
          </a:p>
          <a:p>
            <a:pPr marL="0">
              <a:lnSpc>
                <a:spcPct val="150000"/>
              </a:lnSpc>
              <a:buNone/>
            </a:pPr>
            <a:r>
              <a:rPr lang="el-GR" sz="1600" dirty="0" smtClean="0"/>
              <a:t>Συχνά τα </a:t>
            </a:r>
            <a:r>
              <a:rPr lang="el-GR" sz="1600" dirty="0" err="1" smtClean="0"/>
              <a:t>εικονοστοιχεία</a:t>
            </a:r>
            <a:r>
              <a:rPr lang="el-GR" sz="1600" dirty="0" smtClean="0"/>
              <a:t> ενός αντικειμένου μιας εικόνας παίρνουν τιμές </a:t>
            </a:r>
            <a:r>
              <a:rPr lang="el-GR" sz="1600" dirty="0" smtClean="0"/>
              <a:t>σε ένα </a:t>
            </a:r>
            <a:r>
              <a:rPr lang="el-GR" sz="1600" dirty="0" smtClean="0"/>
              <a:t>μικρό διάστημα αποχρώσεων. Αυτό οδηγεί συνήθως στη </a:t>
            </a:r>
            <a:r>
              <a:rPr lang="el-GR" sz="1600" dirty="0" smtClean="0"/>
              <a:t>δημιουργία ενός </a:t>
            </a:r>
            <a:r>
              <a:rPr lang="el-GR" sz="1600" dirty="0" smtClean="0"/>
              <a:t>τοπικού μέγιστου στην περιοχή του ιστογράμματος της εικόνας. </a:t>
            </a:r>
            <a:r>
              <a:rPr lang="el-GR" sz="1600" dirty="0" smtClean="0"/>
              <a:t>Η εύρεση </a:t>
            </a:r>
            <a:r>
              <a:rPr lang="el-GR" sz="1600" dirty="0" smtClean="0"/>
              <a:t>τέτοιων τοπικών μεγίστων διευκολύνει τον εντοπισμό </a:t>
            </a:r>
            <a:r>
              <a:rPr lang="el-GR" sz="1600" dirty="0" smtClean="0"/>
              <a:t>των αντικειμένων </a:t>
            </a:r>
            <a:r>
              <a:rPr lang="el-GR" sz="1600" dirty="0" smtClean="0"/>
              <a:t>της εικόνας και την απόδοσή της με λιγότερες </a:t>
            </a:r>
            <a:r>
              <a:rPr lang="el-GR" sz="1600" dirty="0" smtClean="0"/>
              <a:t>κύριες αποχρώσεις</a:t>
            </a:r>
            <a:r>
              <a:rPr lang="el-GR" sz="1600" dirty="0" smtClean="0"/>
              <a:t>. Οι τιμές αυτές  λέγονται κατώφλια</a:t>
            </a:r>
          </a:p>
          <a:p>
            <a:pPr marL="457200" indent="-457200">
              <a:buFont typeface="+mj-lt"/>
              <a:buAutoNum type="arabicPeriod"/>
            </a:pPr>
            <a:endParaRPr lang="el-GR" sz="1200" dirty="0" smtClean="0"/>
          </a:p>
          <a:p>
            <a:pPr>
              <a:buNone/>
            </a:pPr>
            <a:endParaRPr lang="el-GR" sz="1200" b="1" dirty="0" smtClean="0"/>
          </a:p>
          <a:p>
            <a:pPr>
              <a:buNone/>
            </a:pPr>
            <a:endParaRPr lang="el-GR" sz="1600" dirty="0" smtClean="0"/>
          </a:p>
          <a:p>
            <a:pPr>
              <a:buNone/>
            </a:pPr>
            <a:endParaRPr lang="el-GR" sz="1600" dirty="0" smtClean="0"/>
          </a:p>
          <a:p>
            <a:pPr>
              <a:buNone/>
            </a:pPr>
            <a:endParaRPr lang="el-GR" sz="16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Βασικές έννοιες &amp; ορισμοί</a:t>
            </a:r>
          </a:p>
        </p:txBody>
      </p:sp>
      <p:sp>
        <p:nvSpPr>
          <p:cNvPr id="14" name="Θέση περιεχομένου 13"/>
          <p:cNvSpPr>
            <a:spLocks noGrp="1"/>
          </p:cNvSpPr>
          <p:nvPr>
            <p:ph idx="1"/>
          </p:nvPr>
        </p:nvSpPr>
        <p:spPr>
          <a:xfrm>
            <a:off x="1104900" y="1600199"/>
            <a:ext cx="9982200" cy="5032829"/>
          </a:xfrm>
        </p:spPr>
        <p:txBody>
          <a:bodyPr rtlCol="0">
            <a:noAutofit/>
          </a:bodyPr>
          <a:lstStyle/>
          <a:p>
            <a:r>
              <a:rPr lang="en-US" sz="1600" b="1" dirty="0" smtClean="0"/>
              <a:t>PNG </a:t>
            </a:r>
            <a:r>
              <a:rPr lang="el-GR" sz="1600" b="1" dirty="0" smtClean="0"/>
              <a:t>(</a:t>
            </a:r>
            <a:r>
              <a:rPr lang="en-US" sz="1600" b="1" dirty="0" smtClean="0"/>
              <a:t>Portable Network Graphics</a:t>
            </a:r>
            <a:r>
              <a:rPr lang="el-GR" sz="1600" b="1" dirty="0" smtClean="0"/>
              <a:t>) </a:t>
            </a:r>
          </a:p>
          <a:p>
            <a:pPr marL="514350" indent="-514350">
              <a:buFont typeface="+mj-lt"/>
              <a:buAutoNum type="arabicPeriod"/>
            </a:pPr>
            <a:r>
              <a:rPr lang="el-GR" sz="1600" dirty="0" smtClean="0"/>
              <a:t>Είναι μια μορφή αρχείου ράστερ (</a:t>
            </a:r>
            <a:r>
              <a:rPr lang="en-US" sz="1600" dirty="0" smtClean="0"/>
              <a:t>raster graphics image</a:t>
            </a:r>
            <a:r>
              <a:rPr lang="el-GR" sz="1600" dirty="0" smtClean="0"/>
              <a:t>) η οποία υποστηρίζει συμπίεση δεδομένων χωρίς απώλειες. </a:t>
            </a:r>
          </a:p>
          <a:p>
            <a:pPr marL="514350" indent="-514350">
              <a:buFont typeface="+mj-lt"/>
              <a:buAutoNum type="arabicPeriod"/>
            </a:pPr>
            <a:r>
              <a:rPr lang="el-GR" sz="1600" dirty="0" smtClean="0"/>
              <a:t>Αποτελεί την πιο ευρέως χρησιμοποιούμενη μορφή συμπίεσης εικόνων χωρίς απώλειες στο διαδίκτυο. </a:t>
            </a:r>
          </a:p>
          <a:p>
            <a:pPr marL="514350" indent="-514350">
              <a:buFont typeface="+mj-lt"/>
              <a:buAutoNum type="arabicPeriod"/>
            </a:pPr>
            <a:r>
              <a:rPr lang="el-GR" sz="1600" dirty="0" smtClean="0"/>
              <a:t>Υποστηρίζει εικόνες βασισμένες σε παλέτες χρωμάτων, </a:t>
            </a:r>
            <a:r>
              <a:rPr lang="en-US" sz="1600" dirty="0" smtClean="0"/>
              <a:t>RGB</a:t>
            </a:r>
            <a:r>
              <a:rPr lang="el-GR" sz="1600" dirty="0" smtClean="0"/>
              <a:t> 24 </a:t>
            </a:r>
            <a:r>
              <a:rPr lang="en-US" sz="1600" dirty="0" smtClean="0"/>
              <a:t>bit</a:t>
            </a:r>
            <a:r>
              <a:rPr lang="el-GR" sz="1600" dirty="0" smtClean="0"/>
              <a:t> ή </a:t>
            </a:r>
            <a:r>
              <a:rPr lang="en-US" sz="1600" dirty="0" smtClean="0"/>
              <a:t>RGBA</a:t>
            </a:r>
            <a:r>
              <a:rPr lang="el-GR" sz="1600" dirty="0" smtClean="0"/>
              <a:t> 32 </a:t>
            </a:r>
            <a:r>
              <a:rPr lang="en-US" sz="1600" dirty="0" smtClean="0"/>
              <a:t>bit</a:t>
            </a:r>
            <a:r>
              <a:rPr lang="el-GR" sz="1600" dirty="0" smtClean="0"/>
              <a:t> χρωμάτων, εικόνες σε κλίμακα του γκρι ( με ή χωρίς το κανάλι </a:t>
            </a:r>
            <a:r>
              <a:rPr lang="en-US" sz="1600" dirty="0" smtClean="0"/>
              <a:t>A</a:t>
            </a:r>
            <a:r>
              <a:rPr lang="el-GR" sz="1600" dirty="0" smtClean="0"/>
              <a:t> για διαφάνεια) και εικόνες </a:t>
            </a:r>
            <a:r>
              <a:rPr lang="en-US" sz="1600" dirty="0" smtClean="0"/>
              <a:t>RGB</a:t>
            </a:r>
            <a:r>
              <a:rPr lang="el-GR" sz="1600" dirty="0" smtClean="0"/>
              <a:t>/</a:t>
            </a:r>
            <a:r>
              <a:rPr lang="en-US" sz="1600" dirty="0" smtClean="0"/>
              <a:t>RGBA</a:t>
            </a:r>
            <a:r>
              <a:rPr lang="el-GR" sz="1600" dirty="0" smtClean="0"/>
              <a:t> σε πλήρη έγχρωμη μορφή χωρίς παλέτα</a:t>
            </a:r>
            <a:r>
              <a:rPr lang="el-GR" sz="1600" dirty="0" smtClean="0"/>
              <a:t>.</a:t>
            </a:r>
            <a:endParaRPr lang="el-GR" sz="1600" dirty="0" smtClean="0"/>
          </a:p>
          <a:p>
            <a:pPr marL="514350" indent="-514350"/>
            <a:r>
              <a:rPr lang="en-US" sz="1600" b="1" dirty="0" smtClean="0"/>
              <a:t>HTML</a:t>
            </a:r>
            <a:r>
              <a:rPr lang="el-GR" sz="1600" b="1" dirty="0" smtClean="0"/>
              <a:t> </a:t>
            </a:r>
            <a:r>
              <a:rPr lang="el-GR" sz="1600" dirty="0" smtClean="0"/>
              <a:t>(</a:t>
            </a:r>
            <a:r>
              <a:rPr lang="en-US" sz="1600" dirty="0" smtClean="0"/>
              <a:t>Hyper Text Markup Language</a:t>
            </a:r>
            <a:r>
              <a:rPr lang="el-GR" sz="1600" dirty="0" smtClean="0"/>
              <a:t>) </a:t>
            </a:r>
            <a:endParaRPr lang="el-GR" sz="1600" b="1" dirty="0" smtClean="0"/>
          </a:p>
          <a:p>
            <a:pPr marL="514350" indent="-514350">
              <a:buFont typeface="+mj-lt"/>
              <a:buAutoNum type="arabicPeriod"/>
            </a:pPr>
            <a:r>
              <a:rPr lang="el-GR" sz="1600" dirty="0" smtClean="0"/>
              <a:t>Η </a:t>
            </a:r>
            <a:r>
              <a:rPr lang="en-US" sz="1600" dirty="0" smtClean="0"/>
              <a:t>HTML </a:t>
            </a:r>
            <a:r>
              <a:rPr lang="el-GR" sz="1600" dirty="0" smtClean="0"/>
              <a:t>ορίζεται </a:t>
            </a:r>
            <a:r>
              <a:rPr lang="el-GR" sz="1600" dirty="0" smtClean="0"/>
              <a:t>ως γλώσσα σήμανσης υπερκειμένου. </a:t>
            </a:r>
          </a:p>
          <a:p>
            <a:pPr marL="514350" indent="-514350">
              <a:buFont typeface="+mj-lt"/>
              <a:buAutoNum type="arabicPeriod"/>
            </a:pPr>
            <a:r>
              <a:rPr lang="el-GR" sz="1600" dirty="0" smtClean="0"/>
              <a:t>Η </a:t>
            </a:r>
            <a:r>
              <a:rPr lang="en-US" sz="1600" dirty="0" smtClean="0"/>
              <a:t>HTML</a:t>
            </a:r>
            <a:r>
              <a:rPr lang="el-GR" sz="1600" dirty="0" smtClean="0"/>
              <a:t> είναι η κύρια γλώσσα σήμανσης για την δημιουργία ιστοσελίδων αλλά και διαδικτυακών εφαρμογών. </a:t>
            </a:r>
          </a:p>
          <a:p>
            <a:pPr marL="514350" indent="-514350">
              <a:buFont typeface="+mj-lt"/>
              <a:buAutoNum type="arabicPeriod"/>
            </a:pPr>
            <a:r>
              <a:rPr lang="el-GR" sz="1600" dirty="0" smtClean="0"/>
              <a:t>Δεν θα πρέπει να συγχέεται με τις γλώσσες προγραμματισμού.</a:t>
            </a:r>
            <a:endParaRPr lang="el-GR" sz="1600"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Βασικές έννοιες &amp; ορισμοί</a:t>
            </a:r>
          </a:p>
        </p:txBody>
      </p:sp>
      <p:sp>
        <p:nvSpPr>
          <p:cNvPr id="14" name="Θέση περιεχομένου 13"/>
          <p:cNvSpPr>
            <a:spLocks noGrp="1"/>
          </p:cNvSpPr>
          <p:nvPr>
            <p:ph idx="1"/>
          </p:nvPr>
        </p:nvSpPr>
        <p:spPr>
          <a:xfrm>
            <a:off x="1104900" y="1600199"/>
            <a:ext cx="9982200" cy="5032829"/>
          </a:xfrm>
        </p:spPr>
        <p:txBody>
          <a:bodyPr rtlCol="0">
            <a:noAutofit/>
          </a:bodyPr>
          <a:lstStyle/>
          <a:p>
            <a:r>
              <a:rPr lang="en-US" sz="1600" b="1" dirty="0" smtClean="0"/>
              <a:t>CSS </a:t>
            </a:r>
            <a:r>
              <a:rPr lang="el-GR" sz="1600" b="1" dirty="0" smtClean="0"/>
              <a:t> </a:t>
            </a:r>
            <a:r>
              <a:rPr lang="en-US" sz="1600" dirty="0" smtClean="0"/>
              <a:t>(</a:t>
            </a:r>
            <a:r>
              <a:rPr lang="en-US" sz="1600" dirty="0" smtClean="0"/>
              <a:t>Cascading Style Sheets</a:t>
            </a:r>
            <a:r>
              <a:rPr lang="el-GR" sz="1600" dirty="0" smtClean="0"/>
              <a:t>) </a:t>
            </a:r>
            <a:endParaRPr lang="en-US" sz="1600" b="1" dirty="0" smtClean="0"/>
          </a:p>
          <a:p>
            <a:pPr marL="514350" indent="-514350">
              <a:buFont typeface="+mj-lt"/>
              <a:buAutoNum type="arabicPeriod"/>
            </a:pPr>
            <a:r>
              <a:rPr lang="el-GR" sz="1600" dirty="0" smtClean="0"/>
              <a:t>Η </a:t>
            </a:r>
            <a:r>
              <a:rPr lang="en-US" sz="1600" dirty="0" smtClean="0"/>
              <a:t>CSS</a:t>
            </a:r>
            <a:r>
              <a:rPr lang="el-GR" sz="1600" dirty="0" smtClean="0"/>
              <a:t> (</a:t>
            </a:r>
            <a:r>
              <a:rPr lang="en-US" sz="1600" dirty="0" smtClean="0"/>
              <a:t>Cascading Style Sheets</a:t>
            </a:r>
            <a:r>
              <a:rPr lang="el-GR" sz="1600" dirty="0" smtClean="0"/>
              <a:t>) χρησιμοποιείται για τη δημιουργία οδηγιών μορφοποίησης</a:t>
            </a:r>
            <a:r>
              <a:rPr lang="en-US" sz="1600" dirty="0" smtClean="0"/>
              <a:t>.</a:t>
            </a:r>
          </a:p>
          <a:p>
            <a:pPr marL="514350" indent="-514350">
              <a:buFont typeface="+mj-lt"/>
              <a:buAutoNum type="arabicPeriod"/>
            </a:pPr>
            <a:r>
              <a:rPr lang="el-GR" sz="1600" dirty="0" smtClean="0"/>
              <a:t>Μπορεί να εφαρμοστεί σε σχεδόν οποιοδήποτε στοιχείο εγγράφου γραμμένο σε γλώσσα σήμανσης ( </a:t>
            </a:r>
            <a:r>
              <a:rPr lang="en-US" sz="1600" dirty="0" smtClean="0"/>
              <a:t>HTML</a:t>
            </a:r>
            <a:r>
              <a:rPr lang="el-GR" sz="1600" dirty="0" smtClean="0"/>
              <a:t>, </a:t>
            </a:r>
            <a:r>
              <a:rPr lang="en-US" sz="1600" dirty="0" smtClean="0"/>
              <a:t>XML</a:t>
            </a:r>
            <a:r>
              <a:rPr lang="el-GR" sz="1600" dirty="0" smtClean="0"/>
              <a:t>, κ.α. ). </a:t>
            </a:r>
          </a:p>
          <a:p>
            <a:pPr marL="514350" indent="-514350">
              <a:buFont typeface="+mj-lt"/>
              <a:buAutoNum type="arabicPeriod"/>
            </a:pPr>
            <a:r>
              <a:rPr lang="el-GR" sz="1600" dirty="0" smtClean="0"/>
              <a:t>Διαχωρίζει την παρουσίαση και το περιεχόμενο, συμπεριλαμβανομένων πτυχών όπως την διάταξη, χρώμα και γραμματοσειρά. </a:t>
            </a:r>
          </a:p>
          <a:p>
            <a:r>
              <a:rPr lang="en-US" sz="1600" b="1" dirty="0" smtClean="0"/>
              <a:t>Bootstrap</a:t>
            </a:r>
            <a:endParaRPr lang="el-GR" sz="1600" b="1" dirty="0" smtClean="0"/>
          </a:p>
          <a:p>
            <a:pPr marL="457200" indent="-457200">
              <a:buFont typeface="+mj-lt"/>
              <a:buAutoNum type="arabicPeriod"/>
            </a:pPr>
            <a:r>
              <a:rPr lang="el-GR" sz="1600" dirty="0" smtClean="0"/>
              <a:t>Είναι ένα ελεύθερο, ανοιχτού κώδικα πλαίσιο εργασίας (</a:t>
            </a:r>
            <a:r>
              <a:rPr lang="en-US" sz="1600" dirty="0" smtClean="0"/>
              <a:t>framework</a:t>
            </a:r>
            <a:r>
              <a:rPr lang="el-GR" sz="1600" dirty="0" smtClean="0"/>
              <a:t>) για τη σχεδίαση ιστοσελίδων (</a:t>
            </a:r>
            <a:r>
              <a:rPr lang="en-US" sz="1600" dirty="0" smtClean="0"/>
              <a:t>front</a:t>
            </a:r>
            <a:r>
              <a:rPr lang="el-GR" sz="1600" dirty="0" smtClean="0"/>
              <a:t>-</a:t>
            </a:r>
            <a:r>
              <a:rPr lang="en-US" sz="1600" dirty="0" smtClean="0"/>
              <a:t>end</a:t>
            </a:r>
            <a:r>
              <a:rPr lang="el-GR" sz="1600" dirty="0" smtClean="0"/>
              <a:t>) και διαδικτυακών εφαρμογών. </a:t>
            </a:r>
            <a:endParaRPr lang="en-US" sz="1600" dirty="0" smtClean="0"/>
          </a:p>
          <a:p>
            <a:pPr marL="457200" indent="-457200">
              <a:buFont typeface="+mj-lt"/>
              <a:buAutoNum type="arabicPeriod"/>
            </a:pPr>
            <a:r>
              <a:rPr lang="el-GR" sz="1600" dirty="0" smtClean="0"/>
              <a:t>Περιλαμβάνει βασικά πρότυπα σχεδίασης των  </a:t>
            </a:r>
            <a:r>
              <a:rPr lang="en-US" sz="1600" dirty="0" smtClean="0"/>
              <a:t>HTML</a:t>
            </a:r>
            <a:r>
              <a:rPr lang="el-GR" sz="1600" dirty="0" smtClean="0"/>
              <a:t>και </a:t>
            </a:r>
            <a:r>
              <a:rPr lang="en-US" sz="1600" dirty="0" smtClean="0"/>
              <a:t>CSS</a:t>
            </a:r>
            <a:r>
              <a:rPr lang="el-GR" sz="1600" dirty="0" smtClean="0"/>
              <a:t>για την τυπογραφία, τις φόρμες, τα κουμπιά και άλλα στοιχεία </a:t>
            </a:r>
            <a:r>
              <a:rPr lang="el-GR" sz="1600" dirty="0" err="1" smtClean="0"/>
              <a:t>διεπαφής</a:t>
            </a:r>
            <a:r>
              <a:rPr lang="el-GR" sz="1600" dirty="0" smtClean="0"/>
              <a:t>, καθώς και προαιρετικές επεκτάσεις </a:t>
            </a:r>
            <a:r>
              <a:rPr lang="en-US" sz="1600" dirty="0" smtClean="0"/>
              <a:t>JavaScript</a:t>
            </a:r>
            <a:r>
              <a:rPr lang="el-GR" sz="1600" dirty="0" smtClean="0"/>
              <a:t>.</a:t>
            </a:r>
            <a:endParaRPr lang="el-GR" sz="1600" dirty="0" smtClean="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Τίτλος 12"/>
          <p:cNvSpPr>
            <a:spLocks noGrp="1"/>
          </p:cNvSpPr>
          <p:nvPr>
            <p:ph type="title"/>
          </p:nvPr>
        </p:nvSpPr>
        <p:spPr/>
        <p:txBody>
          <a:bodyPr rtlCol="0"/>
          <a:lstStyle/>
          <a:p>
            <a:r>
              <a:rPr lang="el-GR" dirty="0" smtClean="0"/>
              <a:t>Βασικές έννοιες &amp; ορισμοί</a:t>
            </a:r>
          </a:p>
        </p:txBody>
      </p:sp>
      <p:sp>
        <p:nvSpPr>
          <p:cNvPr id="14" name="Θέση περιεχομένου 13"/>
          <p:cNvSpPr>
            <a:spLocks noGrp="1"/>
          </p:cNvSpPr>
          <p:nvPr>
            <p:ph idx="1"/>
          </p:nvPr>
        </p:nvSpPr>
        <p:spPr>
          <a:xfrm>
            <a:off x="1104900" y="1600199"/>
            <a:ext cx="9982200" cy="5032829"/>
          </a:xfrm>
        </p:spPr>
        <p:txBody>
          <a:bodyPr rtlCol="0">
            <a:noAutofit/>
          </a:bodyPr>
          <a:lstStyle/>
          <a:p>
            <a:r>
              <a:rPr lang="en-US" sz="1600" b="1" dirty="0" smtClean="0"/>
              <a:t>JavaScript</a:t>
            </a:r>
          </a:p>
          <a:p>
            <a:pPr marL="514350" indent="-514350">
              <a:buFont typeface="+mj-lt"/>
              <a:buAutoNum type="arabicPeriod"/>
            </a:pPr>
            <a:r>
              <a:rPr lang="el-GR" sz="1600" dirty="0" smtClean="0"/>
              <a:t>Η </a:t>
            </a:r>
            <a:r>
              <a:rPr lang="en-US" sz="1600" dirty="0" smtClean="0"/>
              <a:t>JavaScript</a:t>
            </a:r>
            <a:r>
              <a:rPr lang="el-GR" sz="1600" dirty="0" smtClean="0"/>
              <a:t> είναι μια γλώσσα </a:t>
            </a:r>
            <a:r>
              <a:rPr lang="el-GR" sz="1600" dirty="0" err="1" smtClean="0"/>
              <a:t>σεναριακού</a:t>
            </a:r>
            <a:r>
              <a:rPr lang="el-GR" sz="1600" dirty="0" smtClean="0"/>
              <a:t> προγραμματισμού. </a:t>
            </a:r>
            <a:endParaRPr lang="el-GR" sz="1600" dirty="0" smtClean="0"/>
          </a:p>
          <a:p>
            <a:pPr marL="514350" indent="-514350">
              <a:buFont typeface="+mj-lt"/>
              <a:buAutoNum type="arabicPeriod"/>
            </a:pPr>
            <a:r>
              <a:rPr lang="el-GR" sz="1600" dirty="0" smtClean="0"/>
              <a:t>Κατά </a:t>
            </a:r>
            <a:r>
              <a:rPr lang="el-GR" sz="1600" dirty="0" smtClean="0"/>
              <a:t>την εκτέλεση της χρησιμοποιεί διερμηνέα (</a:t>
            </a:r>
            <a:r>
              <a:rPr lang="en-US" sz="1600" dirty="0" smtClean="0"/>
              <a:t>interpreter</a:t>
            </a:r>
            <a:r>
              <a:rPr lang="el-GR" sz="1600" dirty="0" smtClean="0"/>
              <a:t>). </a:t>
            </a:r>
          </a:p>
          <a:p>
            <a:r>
              <a:rPr lang="en-US" sz="1600" b="1" dirty="0" smtClean="0"/>
              <a:t>JSON </a:t>
            </a:r>
            <a:r>
              <a:rPr lang="el-GR" sz="1600" dirty="0" smtClean="0"/>
              <a:t>(</a:t>
            </a:r>
            <a:r>
              <a:rPr lang="en-US" sz="1600" dirty="0" smtClean="0"/>
              <a:t>Java Script Object Notation</a:t>
            </a:r>
            <a:r>
              <a:rPr lang="el-GR" sz="1600" dirty="0" smtClean="0"/>
              <a:t>) </a:t>
            </a:r>
            <a:endParaRPr lang="en-US" sz="1600" b="1" dirty="0" smtClean="0"/>
          </a:p>
          <a:p>
            <a:pPr marL="457200" indent="-457200">
              <a:buFont typeface="+mj-lt"/>
              <a:buAutoNum type="arabicPeriod"/>
            </a:pPr>
            <a:r>
              <a:rPr lang="el-GR" sz="1600" dirty="0" smtClean="0"/>
              <a:t>Το </a:t>
            </a:r>
            <a:r>
              <a:rPr lang="en-US" sz="1600" dirty="0" smtClean="0"/>
              <a:t>JSON </a:t>
            </a:r>
            <a:r>
              <a:rPr lang="el-GR" sz="1600" dirty="0" smtClean="0"/>
              <a:t>είναι μια απλή και συμπαγής σύνταξη για αντικείμενα της </a:t>
            </a:r>
            <a:r>
              <a:rPr lang="en-US" sz="1600" dirty="0" smtClean="0"/>
              <a:t>JavaScript</a:t>
            </a:r>
            <a:r>
              <a:rPr lang="el-GR" sz="1600" dirty="0" smtClean="0"/>
              <a:t>. </a:t>
            </a:r>
            <a:endParaRPr lang="en-US" sz="1600" dirty="0" smtClean="0"/>
          </a:p>
          <a:p>
            <a:pPr marL="457200" indent="-457200">
              <a:buFont typeface="+mj-lt"/>
              <a:buAutoNum type="arabicPeriod"/>
            </a:pPr>
            <a:r>
              <a:rPr lang="el-GR" sz="1600" dirty="0" smtClean="0"/>
              <a:t>Μετατροπή αντικειμένων σε συμβολοσειρά που μπορούν να αποθηκευτούν και να μεταδοθούν </a:t>
            </a:r>
            <a:r>
              <a:rPr lang="el-GR" sz="1600" dirty="0" smtClean="0"/>
              <a:t>.</a:t>
            </a:r>
            <a:endParaRPr lang="el-GR" sz="1600" dirty="0" smtClean="0"/>
          </a:p>
          <a:p>
            <a:r>
              <a:rPr lang="en-US" sz="1600" b="1" dirty="0" smtClean="0"/>
              <a:t> </a:t>
            </a:r>
            <a:r>
              <a:rPr lang="el-GR" sz="1600" b="1" dirty="0" err="1" smtClean="0"/>
              <a:t>jQuery</a:t>
            </a:r>
            <a:endParaRPr lang="en-US" sz="1600" dirty="0" smtClean="0"/>
          </a:p>
          <a:p>
            <a:pPr marL="514350" indent="-514350">
              <a:buFont typeface="+mj-lt"/>
              <a:buAutoNum type="arabicPeriod"/>
            </a:pPr>
            <a:r>
              <a:rPr lang="el-GR" sz="1600" dirty="0" smtClean="0"/>
              <a:t>Εύκολος τρόπος να φέρεις εις πέρας ένα πλήθος από διεργασίες, με γρήγορο τρόπο και συνέπεια. </a:t>
            </a:r>
            <a:endParaRPr lang="en-US" sz="1600" dirty="0" smtClean="0"/>
          </a:p>
          <a:p>
            <a:pPr marL="514350" indent="-514350">
              <a:buFont typeface="+mj-lt"/>
              <a:buAutoNum type="arabicPeriod"/>
            </a:pPr>
            <a:r>
              <a:rPr lang="el-GR" sz="1600" dirty="0" smtClean="0"/>
              <a:t>Είναι ελεύθερο λογισμικό, ανοιχτού κώδικα και υποστηρίζεται από όλους τους </a:t>
            </a:r>
            <a:r>
              <a:rPr lang="el-GR" sz="1600" dirty="0" err="1" smtClean="0"/>
              <a:t>φυλλομετρητές</a:t>
            </a:r>
            <a:r>
              <a:rPr lang="el-GR" sz="1600" dirty="0" smtClean="0"/>
              <a:t> δίχως την εγκατάσταση πρόσθετων εφαρμογών. </a:t>
            </a:r>
          </a:p>
          <a:p>
            <a:endParaRPr lang="el-GR" sz="1600" b="1" dirty="0"/>
          </a:p>
        </p:txBody>
      </p:sp>
    </p:spTree>
    <p:extLst>
      <p:ext uri="{BB962C8B-B14F-4D97-AF65-F5344CB8AC3E}">
        <p14:creationId xmlns:p14="http://schemas.microsoft.com/office/powerpoint/2010/main" xmlns="" val="1654255301"/>
      </p:ext>
    </p:extLst>
  </p:cSld>
  <p:clrMapOvr>
    <a:masterClrMapping/>
  </p:clrMapOvr>
  <mc:AlternateContent xmlns:mc="http://schemas.openxmlformats.org/markup-compatibility/2006">
    <mc:Choice xmlns:p14="http://schemas.microsoft.com/office/powerpoint/2010/main" xmlns="" Requires="p14">
      <p:transition spd="med" p14:dur="700">
        <p:fade/>
      </p:transition>
    </mc:Choice>
    <mc:Fallback>
      <p:transition spd="med">
        <p:fade/>
      </p:transition>
    </mc:Fallback>
  </mc:AlternateContent>
  <p:timing>
    <p:tnLst>
      <p:par>
        <p:cTn id="1" dur="indefinite" restart="never" nodeType="tmRoot"/>
      </p:par>
    </p:tnLst>
  </p:timing>
</p:sld>
</file>

<file path=ppt/theme/theme1.xml><?xml version="1.0" encoding="utf-8"?>
<a:theme xmlns:a="http://schemas.openxmlformats.org/drawingml/2006/main" name="Ακαδημαϊκή βιβλιογραφία 16x9">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3.xml><?xml version="1.0" encoding="utf-8"?>
<a:theme xmlns:a="http://schemas.openxmlformats.org/drawingml/2006/main" name="Θέμα του Office">
  <a:themeElements>
    <a:clrScheme name="Academic Literature">
      <a:dk1>
        <a:srgbClr val="514843"/>
      </a:dk1>
      <a:lt1>
        <a:srgbClr val="FFFFFF"/>
      </a:lt1>
      <a:dk2>
        <a:srgbClr val="000000"/>
      </a:dk2>
      <a:lt2>
        <a:srgbClr val="FFFFF3"/>
      </a:lt2>
      <a:accent1>
        <a:srgbClr val="514843"/>
      </a:accent1>
      <a:accent2>
        <a:srgbClr val="6D7D66"/>
      </a:accent2>
      <a:accent3>
        <a:srgbClr val="525A6A"/>
      </a:accent3>
      <a:accent4>
        <a:srgbClr val="827266"/>
      </a:accent4>
      <a:accent5>
        <a:srgbClr val="AE9A7E"/>
      </a:accent5>
      <a:accent6>
        <a:srgbClr val="A8A39E"/>
      </a:accent6>
      <a:hlink>
        <a:srgbClr val="59704F"/>
      </a:hlink>
      <a:folHlink>
        <a:srgbClr val="A8A39E"/>
      </a:folHlink>
    </a:clrScheme>
    <a:fontScheme name="Plantagenet Cherokee-Euphemia">
      <a:majorFont>
        <a:latin typeface="Plantagenet Cherokee"/>
        <a:ea typeface=""/>
        <a:cs typeface=""/>
      </a:majorFont>
      <a:minorFont>
        <a:latin typeface="Euphemia"/>
        <a:ea typeface=""/>
        <a:cs typeface=""/>
      </a:minorFont>
    </a:fontScheme>
    <a:fmtScheme name="AcademicLiterature">
      <a:fillStyleLst>
        <a:solidFill>
          <a:schemeClr val="phClr"/>
        </a:solidFill>
        <a:gradFill rotWithShape="1">
          <a:gsLst>
            <a:gs pos="0">
              <a:schemeClr val="phClr">
                <a:tint val="58000"/>
                <a:satMod val="300000"/>
              </a:schemeClr>
            </a:gs>
            <a:gs pos="100000">
              <a:schemeClr val="phClr">
                <a:tint val="68000"/>
                <a:satMod val="300000"/>
              </a:schemeClr>
            </a:gs>
          </a:gsLst>
          <a:path path="rect">
            <a:fillToRect l="50000" t="50000" r="50000" b="50000"/>
          </a:path>
        </a:gradFill>
        <a:gradFill rotWithShape="1">
          <a:gsLst>
            <a:gs pos="0">
              <a:schemeClr val="phClr">
                <a:shade val="100000"/>
                <a:satMod val="137000"/>
              </a:schemeClr>
            </a:gs>
            <a:gs pos="71000">
              <a:schemeClr val="phClr">
                <a:shade val="98000"/>
                <a:satMod val="137000"/>
              </a:schemeClr>
            </a:gs>
            <a:gs pos="100000">
              <a:schemeClr val="phClr">
                <a:shade val="75000"/>
                <a:satMod val="137000"/>
              </a:schemeClr>
            </a:gs>
          </a:gsLst>
          <a:path path="rect">
            <a:fillToRect l="50000" t="50000" r="50000" b="50000"/>
          </a:path>
        </a:gradFill>
      </a:fillStyleLst>
      <a:lnStyleLst>
        <a:ln w="6350" cap="rnd" cmpd="sng" algn="ctr">
          <a:solidFill>
            <a:schemeClr val="phClr">
              <a:shade val="95000"/>
              <a:satMod val="105000"/>
            </a:schemeClr>
          </a:solidFill>
          <a:prstDash val="solid"/>
        </a:ln>
        <a:ln w="48000" cap="flat" cmpd="thickThin" algn="ctr">
          <a:solidFill>
            <a:schemeClr val="phClr"/>
          </a:solidFill>
          <a:prstDash val="solid"/>
        </a:ln>
        <a:ln w="48500" cap="flat" cmpd="thickThin" algn="ctr">
          <a:solidFill>
            <a:schemeClr val="phClr"/>
          </a:solidFill>
          <a:prstDash val="solid"/>
        </a:ln>
      </a:lnStyleLst>
      <a:effectStyleLst>
        <a:effectStyle>
          <a:effectLst>
            <a:outerShdw blurRad="45000" dist="25000" dir="5400000" rotWithShape="0">
              <a:srgbClr val="000000">
                <a:alpha val="38000"/>
              </a:srgbClr>
            </a:outerShdw>
          </a:effectLst>
        </a:effectStyle>
        <a:effectStyle>
          <a:effectLst>
            <a:outerShdw blurRad="39000" dist="25400" dir="5400000" rotWithShape="0">
              <a:srgbClr val="000000">
                <a:alpha val="38000"/>
              </a:srgbClr>
            </a:outerShdw>
          </a:effectLst>
        </a:effectStyle>
        <a:effectStyle>
          <a:effectLst>
            <a:outerShdw blurRad="39000" dist="25400" dir="5400000" rotWithShape="0">
              <a:srgbClr val="000000">
                <a:alpha val="38000"/>
              </a:srgbClr>
            </a:outerShdw>
          </a:effectLst>
          <a:scene3d>
            <a:camera prst="orthographicFront">
              <a:rot lat="0" lon="0" rev="0"/>
            </a:camera>
            <a:lightRig rig="threePt" dir="t">
              <a:rot lat="0" lon="0" rev="1800000"/>
            </a:lightRig>
          </a:scene3d>
          <a:sp3d prstMaterial="matte">
            <a:bevelT h="20000"/>
          </a:sp3d>
        </a:effectStyle>
      </a:effectStyleLst>
      <a:bgFillStyleLst>
        <a:solidFill>
          <a:schemeClr val="phClr"/>
        </a:solidFill>
        <a:gradFill rotWithShape="1">
          <a:gsLst>
            <a:gs pos="0">
              <a:schemeClr val="phClr">
                <a:tint val="80000"/>
                <a:satMod val="300000"/>
              </a:schemeClr>
            </a:gs>
            <a:gs pos="100000">
              <a:schemeClr val="phClr">
                <a:shade val="90000"/>
                <a:alpha val="80000"/>
                <a:satMod val="200000"/>
              </a:schemeClr>
            </a:gs>
          </a:gsLst>
          <a:path path="rect">
            <a:fillToRect l="20000" t="20000" r="20000" b="20000"/>
          </a:path>
        </a:gradFill>
        <a:gradFill rotWithShape="1">
          <a:gsLst>
            <a:gs pos="0">
              <a:schemeClr val="phClr">
                <a:tint val="80000"/>
                <a:satMod val="300000"/>
              </a:schemeClr>
            </a:gs>
            <a:gs pos="100000">
              <a:schemeClr val="phClr">
                <a:shade val="90000"/>
                <a:alpha val="80000"/>
                <a:satMod val="200000"/>
              </a:schemeClr>
            </a:gs>
          </a:gsLst>
          <a:path path="rect">
            <a:fillToRect l="5000" t="5000" r="5000" b="5000"/>
          </a:path>
        </a:gradFill>
      </a:bgFillStyleLst>
    </a:fmtScheme>
  </a:themeElements>
  <a:objectDefaults>
    <a:lnDef>
      <a:spPr>
        <a:ln>
          <a:solidFill>
            <a:schemeClr val="accent1"/>
          </a:solidFill>
        </a:ln>
      </a:spPr>
      <a:bodyPr/>
      <a:lstStyle/>
      <a:style>
        <a:lnRef idx="1">
          <a:schemeClr val="accent1"/>
        </a:lnRef>
        <a:fillRef idx="0">
          <a:schemeClr val="accent1"/>
        </a:fillRef>
        <a:effectRef idx="0">
          <a:schemeClr val="accent1"/>
        </a:effectRef>
        <a:fontRef idx="minor">
          <a:schemeClr val="tx1"/>
        </a:fontRef>
      </a:style>
    </a:lnDef>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AA3F7D94069FF64A86F7DFF56D60E3BE" ma:contentTypeVersion="6" ma:contentTypeDescription="Create a new document." ma:contentTypeScope="" ma:versionID="c32302c77d4085ecf495bdddb7f5e889">
  <xsd:schema xmlns:xsd="http://www.w3.org/2001/XMLSchema" xmlns:xs="http://www.w3.org/2001/XMLSchema" xmlns:p="http://schemas.microsoft.com/office/2006/metadata/properties" xmlns:ns2="a4f35948-e619-41b3-aa29-22878b09cfd2" xmlns:ns3="40262f94-9f35-4ac3-9a90-690165a166b7" targetNamespace="http://schemas.microsoft.com/office/2006/metadata/properties" ma:root="true" ma:fieldsID="4ab5ae46be95f9d0be6107e8200be7a2" ns2:_="" ns3:_="">
    <xsd:import namespace="a4f35948-e619-41b3-aa29-22878b09cfd2"/>
    <xsd:import namespace="40262f94-9f35-4ac3-9a90-690165a166b7"/>
    <xsd:element name="properties">
      <xsd:complexType>
        <xsd:sequence>
          <xsd:element name="documentManagement">
            <xsd:complexType>
              <xsd:all>
                <xsd:element ref="ns2:SharedWithUsers" minOccurs="0"/>
                <xsd:element ref="ns2:SharedWithDetails" minOccurs="0"/>
                <xsd:element ref="ns3:VSO_x0020_item_x0020_id" minOccurs="0"/>
                <xsd:element ref="ns3:Item_x0020_Details" minOccurs="0"/>
                <xsd:element ref="ns3:Template_x0020_details" minOccurs="0"/>
                <xsd:element ref="ns3:Assetid_x0020_"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a4f35948-e619-41b3-aa29-22878b09cfd2" elementFormDefault="qualified">
    <xsd:import namespace="http://schemas.microsoft.com/office/2006/documentManagement/types"/>
    <xsd:import namespace="http://schemas.microsoft.com/office/infopath/2007/PartnerControls"/>
    <xsd:element name="SharedWithUsers" ma:index="8"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40262f94-9f35-4ac3-9a90-690165a166b7" elementFormDefault="qualified">
    <xsd:import namespace="http://schemas.microsoft.com/office/2006/documentManagement/types"/>
    <xsd:import namespace="http://schemas.microsoft.com/office/infopath/2007/PartnerControls"/>
    <xsd:element name="VSO_x0020_item_x0020_id" ma:index="10" nillable="true" ma:displayName="VSO item id" ma:description="Please add the bug number to refer to VSO items." ma:internalName="VSO_x0020_item_x0020_id">
      <xsd:simpleType>
        <xsd:restriction base="dms:Text">
          <xsd:maxLength value="255"/>
        </xsd:restriction>
      </xsd:simpleType>
    </xsd:element>
    <xsd:element name="Item_x0020_Details" ma:index="11" nillable="true" ma:displayName="Item Details" ma:internalName="Item_x0020_Details">
      <xsd:simpleType>
        <xsd:restriction base="dms:Note">
          <xsd:maxLength value="255"/>
        </xsd:restriction>
      </xsd:simpleType>
    </xsd:element>
    <xsd:element name="Template_x0020_details" ma:index="12" nillable="true" ma:displayName="Template details" ma:internalName="Template_x0020_details">
      <xsd:simpleType>
        <xsd:restriction base="dms:Text"/>
      </xsd:simpleType>
    </xsd:element>
    <xsd:element name="Assetid_x0020_" ma:index="13" nillable="true" ma:displayName="Assetid " ma:internalName="Assetid_x0020_">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VSO_x0020_item_x0020_id xmlns="40262f94-9f35-4ac3-9a90-690165a166b7" xsi:nil="true"/>
    <Assetid_x0020_ xmlns="40262f94-9f35-4ac3-9a90-690165a166b7" xsi:nil="true"/>
    <Item_x0020_Details xmlns="40262f94-9f35-4ac3-9a90-690165a166b7" xsi:nil="true"/>
    <Template_x0020_details xmlns="40262f94-9f35-4ac3-9a90-690165a166b7" xsi:nil="true"/>
  </documentManagement>
</p:properties>
</file>

<file path=customXml/itemProps1.xml><?xml version="1.0" encoding="utf-8"?>
<ds:datastoreItem xmlns:ds="http://schemas.openxmlformats.org/officeDocument/2006/customXml" ds:itemID="{5400D5F3-AA73-4EC6-BCD9-0DC3E330E5B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a4f35948-e619-41b3-aa29-22878b09cfd2"/>
    <ds:schemaRef ds:uri="40262f94-9f35-4ac3-9a90-690165a166b7"/>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2.xml><?xml version="1.0" encoding="utf-8"?>
<ds:datastoreItem xmlns:ds="http://schemas.openxmlformats.org/officeDocument/2006/customXml" ds:itemID="{2DDC6030-8312-4894-9236-1E15DA4F39C5}">
  <ds:schemaRefs>
    <ds:schemaRef ds:uri="http://schemas.microsoft.com/sharepoint/v3/contenttype/forms"/>
  </ds:schemaRefs>
</ds:datastoreItem>
</file>

<file path=customXml/itemProps3.xml><?xml version="1.0" encoding="utf-8"?>
<ds:datastoreItem xmlns:ds="http://schemas.openxmlformats.org/officeDocument/2006/customXml" ds:itemID="{BDBAFF00-647E-4627-9B6C-A5CDC1F32200}">
  <ds:schemaRefs>
    <ds:schemaRef ds:uri="http://purl.org/dc/terms/"/>
    <ds:schemaRef ds:uri="http://www.w3.org/XML/1998/namespace"/>
    <ds:schemaRef ds:uri="http://purl.org/dc/elements/1.1/"/>
    <ds:schemaRef ds:uri="a4f35948-e619-41b3-aa29-22878b09cfd2"/>
    <ds:schemaRef ds:uri="http://schemas.microsoft.com/office/2006/documentManagement/types"/>
    <ds:schemaRef ds:uri="http://schemas.openxmlformats.org/package/2006/metadata/core-properties"/>
    <ds:schemaRef ds:uri="http://purl.org/dc/dcmitype/"/>
    <ds:schemaRef ds:uri="http://schemas.microsoft.com/office/infopath/2007/PartnerControls"/>
    <ds:schemaRef ds:uri="40262f94-9f35-4ac3-9a90-690165a166b7"/>
    <ds:schemaRef ds:uri="http://schemas.microsoft.com/office/2006/metadata/properties"/>
  </ds:schemaRefs>
</ds:datastoreItem>
</file>

<file path=docProps/app.xml><?xml version="1.0" encoding="utf-8"?>
<Properties xmlns="http://schemas.openxmlformats.org/officeDocument/2006/extended-properties" xmlns:vt="http://schemas.openxmlformats.org/officeDocument/2006/docPropsVTypes">
  <Template/>
  <TotalTime>294</TotalTime>
  <Words>2431</Words>
  <PresentationFormat>Προσαρμογή</PresentationFormat>
  <Paragraphs>396</Paragraphs>
  <Slides>50</Slides>
  <Notes>50</Notes>
  <HiddenSlides>0</HiddenSlides>
  <MMClips>0</MMClips>
  <ScaleCrop>false</ScaleCrop>
  <HeadingPairs>
    <vt:vector size="6" baseType="variant">
      <vt:variant>
        <vt:lpstr>Θέμα</vt:lpstr>
      </vt:variant>
      <vt:variant>
        <vt:i4>1</vt:i4>
      </vt:variant>
      <vt:variant>
        <vt:lpstr>Ενσωματωμένοι διακομιστές OLE</vt:lpstr>
      </vt:variant>
      <vt:variant>
        <vt:i4>2</vt:i4>
      </vt:variant>
      <vt:variant>
        <vt:lpstr>Τίτλοι διαφανειών</vt:lpstr>
      </vt:variant>
      <vt:variant>
        <vt:i4>50</vt:i4>
      </vt:variant>
    </vt:vector>
  </HeadingPairs>
  <TitlesOfParts>
    <vt:vector size="53" baseType="lpstr">
      <vt:lpstr>Ακαδημαϊκή βιβλιογραφία 16x9</vt:lpstr>
      <vt:lpstr>Microsoft Equation 3.0</vt:lpstr>
      <vt:lpstr>Εξίσωση</vt:lpstr>
      <vt:lpstr>Τμήμα Μηχανικών ΠληροφορικήΣ ΤομέαΣ Υπολογιστικών Τεχνικών &amp; Συστημάτων</vt:lpstr>
      <vt:lpstr>Σκοπός της εργασίας</vt:lpstr>
      <vt:lpstr>Διάταξη εργασίας</vt:lpstr>
      <vt:lpstr>1ο Κεφάλαιο</vt:lpstr>
      <vt:lpstr>Βασικές έννοιες &amp; ορισμοί</vt:lpstr>
      <vt:lpstr>Βασικές έννοιες &amp; ορισμοί</vt:lpstr>
      <vt:lpstr>Βασικές έννοιες &amp; ορισμοί</vt:lpstr>
      <vt:lpstr>Βασικές έννοιες &amp; ορισμοί</vt:lpstr>
      <vt:lpstr>Βασικές έννοιες &amp; ορισμοί</vt:lpstr>
      <vt:lpstr>Βασικές έννοιες &amp; ορισμοί</vt:lpstr>
      <vt:lpstr>Βασικές έννοιες &amp; ορισμοί</vt:lpstr>
      <vt:lpstr>2ο Κεφάλαιο</vt:lpstr>
      <vt:lpstr>Στόχοι της ΨΕΕ </vt:lpstr>
      <vt:lpstr>Ιστόγραμμα</vt:lpstr>
      <vt:lpstr>Εξισορροπημένο Ιστόγραμμα </vt:lpstr>
      <vt:lpstr>Ιστόγραμμα &amp; Εξισορροπημένο ιστόγραμμα</vt:lpstr>
      <vt:lpstr>Κατφλίωση με βάση την διασπορά</vt:lpstr>
      <vt:lpstr>Κατφλίωση με βάση την εντροπία</vt:lpstr>
      <vt:lpstr>Προβολή εικόνων κατωφλίωσης</vt:lpstr>
      <vt:lpstr>Πολυκατωφλίωση με χρήση νευρωνικού δικτύου</vt:lpstr>
      <vt:lpstr>Πολυκατωφλίωση με χρήση νευρωνικού δικτύου</vt:lpstr>
      <vt:lpstr>3ο Κεφάλαιο</vt:lpstr>
      <vt:lpstr>Τεχνικά θέματα υλοποίησης</vt:lpstr>
      <vt:lpstr>Βασική δομή της εφαρμογής</vt:lpstr>
      <vt:lpstr>RGB σε Grayscale</vt:lpstr>
      <vt:lpstr>Στιγμιότυπο από 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Εισαγωγή αλγορίθμου στην εφαρμογή</vt:lpstr>
      <vt:lpstr>Μελλοντικές επεκτάσεις εφαρμογής</vt:lpstr>
      <vt:lpstr>4ο Κεφάλαιο</vt:lpstr>
      <vt:lpstr>Χρήση της εφαρμογής</vt:lpstr>
      <vt:lpstr>Χρήση της εφαρμογής</vt:lpstr>
      <vt:lpstr>Χρήση της εφαρμογής</vt:lpstr>
      <vt:lpstr>Ευχαριστώ για το χρόνο σασ</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Τίτλος με διάταξη εικόνας</dc:title>
  <dc:creator>public</dc:creator>
  <cp:lastModifiedBy>public</cp:lastModifiedBy>
  <cp:revision>53</cp:revision>
  <dcterms:created xsi:type="dcterms:W3CDTF">2014-04-17T22:28:38Z</dcterms:created>
  <dcterms:modified xsi:type="dcterms:W3CDTF">2019-03-05T09:34:17Z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0x010100AA3F7D94069FF64A86F7DFF56D60E3BE</vt:lpwstr>
  </property>
</Properties>
</file>